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inyon Script"/>
      <p:regular r:id="rId27"/>
    </p:embeddedFont>
    <p:embeddedFont>
      <p:font typeface="Roboto"/>
      <p:regular r:id="rId28"/>
      <p:bold r:id="rId29"/>
      <p:italic r:id="rId30"/>
      <p:boldItalic r:id="rId31"/>
    </p:embeddedFont>
    <p:embeddedFont>
      <p:font typeface="Fira Sans Extra Condensed Medium"/>
      <p:regular r:id="rId32"/>
      <p:bold r:id="rId33"/>
      <p:italic r:id="rId34"/>
      <p:boldItalic r:id="rId35"/>
    </p:embeddedFont>
    <p:embeddedFont>
      <p:font typeface="Fira Sans Extra Condensed Light"/>
      <p:regular r:id="rId36"/>
      <p:bold r:id="rId37"/>
      <p:italic r:id="rId38"/>
      <p:boldItalic r:id="rId39"/>
    </p:embeddedFont>
    <p:embeddedFont>
      <p:font typeface="Albert Sans"/>
      <p:regular r:id="rId40"/>
      <p:bold r:id="rId41"/>
      <p:italic r:id="rId42"/>
      <p:boldItalic r:id="rId43"/>
    </p:embeddedFont>
    <p:embeddedFont>
      <p:font typeface="Fira Sans Extra Condense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iDKsthQy3HZ5Jb55X5nXnNSGLs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97C92A-D329-45EF-A5F5-D3F2588C5AD4}">
  <a:tblStyle styleId="{5897C92A-D329-45EF-A5F5-D3F2588C5A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lbertSans-regular.fntdata"/><Relationship Id="rId20" Type="http://schemas.openxmlformats.org/officeDocument/2006/relationships/slide" Target="slides/slide15.xml"/><Relationship Id="rId42" Type="http://schemas.openxmlformats.org/officeDocument/2006/relationships/font" Target="fonts/AlbertSans-italic.fntdata"/><Relationship Id="rId41" Type="http://schemas.openxmlformats.org/officeDocument/2006/relationships/font" Target="fonts/AlbertSans-bold.fntdata"/><Relationship Id="rId22" Type="http://schemas.openxmlformats.org/officeDocument/2006/relationships/slide" Target="slides/slide17.xml"/><Relationship Id="rId44" Type="http://schemas.openxmlformats.org/officeDocument/2006/relationships/font" Target="fonts/FiraSansExtraCondensed-regular.fntdata"/><Relationship Id="rId21" Type="http://schemas.openxmlformats.org/officeDocument/2006/relationships/slide" Target="slides/slide16.xml"/><Relationship Id="rId43" Type="http://schemas.openxmlformats.org/officeDocument/2006/relationships/font" Target="fonts/AlbertSans-boldItalic.fntdata"/><Relationship Id="rId24" Type="http://schemas.openxmlformats.org/officeDocument/2006/relationships/slide" Target="slides/slide19.xml"/><Relationship Id="rId46" Type="http://schemas.openxmlformats.org/officeDocument/2006/relationships/font" Target="fonts/FiraSansExtraCondensed-italic.fntdata"/><Relationship Id="rId23" Type="http://schemas.openxmlformats.org/officeDocument/2006/relationships/slide" Target="slides/slide18.xml"/><Relationship Id="rId45" Type="http://schemas.openxmlformats.org/officeDocument/2006/relationships/font" Target="fonts/FiraSansExtraCondense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FiraSansExtraCondensed-boldItalic.fntdata"/><Relationship Id="rId28" Type="http://schemas.openxmlformats.org/officeDocument/2006/relationships/font" Target="fonts/Roboto-regular.fntdata"/><Relationship Id="rId27" Type="http://schemas.openxmlformats.org/officeDocument/2006/relationships/font" Target="fonts/PinyonScrip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FiraSansExtraCondensedMedium-bold.fntdata"/><Relationship Id="rId10" Type="http://schemas.openxmlformats.org/officeDocument/2006/relationships/slide" Target="slides/slide5.xml"/><Relationship Id="rId32" Type="http://schemas.openxmlformats.org/officeDocument/2006/relationships/font" Target="fonts/FiraSansExtraCondensedMedium-regular.fntdata"/><Relationship Id="rId13" Type="http://schemas.openxmlformats.org/officeDocument/2006/relationships/slide" Target="slides/slide8.xml"/><Relationship Id="rId35" Type="http://schemas.openxmlformats.org/officeDocument/2006/relationships/font" Target="fonts/FiraSansExtraCondensedMedium-boldItalic.fntdata"/><Relationship Id="rId12" Type="http://schemas.openxmlformats.org/officeDocument/2006/relationships/slide" Target="slides/slide7.xml"/><Relationship Id="rId34" Type="http://schemas.openxmlformats.org/officeDocument/2006/relationships/font" Target="fonts/FiraSansExtraCondensedMedium-italic.fntdata"/><Relationship Id="rId15" Type="http://schemas.openxmlformats.org/officeDocument/2006/relationships/slide" Target="slides/slide10.xml"/><Relationship Id="rId37" Type="http://schemas.openxmlformats.org/officeDocument/2006/relationships/font" Target="fonts/FiraSansExtraCondensedLight-bold.fntdata"/><Relationship Id="rId14" Type="http://schemas.openxmlformats.org/officeDocument/2006/relationships/slide" Target="slides/slide9.xml"/><Relationship Id="rId36" Type="http://schemas.openxmlformats.org/officeDocument/2006/relationships/font" Target="fonts/FiraSansExtraCondensedLight-regular.fntdata"/><Relationship Id="rId17" Type="http://schemas.openxmlformats.org/officeDocument/2006/relationships/slide" Target="slides/slide12.xml"/><Relationship Id="rId39" Type="http://schemas.openxmlformats.org/officeDocument/2006/relationships/font" Target="fonts/FiraSansExtraCondensedLight-boldItalic.fntdata"/><Relationship Id="rId16" Type="http://schemas.openxmlformats.org/officeDocument/2006/relationships/slide" Target="slides/slide11.xml"/><Relationship Id="rId38" Type="http://schemas.openxmlformats.org/officeDocument/2006/relationships/font" Target="fonts/FiraSansExtraCondensed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Điều này được thể hiện rõ hơn qua biểu đồ doanh thu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solidFill>
                  <a:srgbClr val="434343"/>
                </a:solidFill>
                <a:latin typeface="Roboto"/>
                <a:ea typeface="Roboto"/>
                <a:cs typeface="Roboto"/>
                <a:sym typeface="Roboto"/>
              </a:rPr>
              <a:t>Sản phẩm trousers thu được doanh thu nhiều hơn, giảm dần từ blouses, skirts, sale</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Trước khi phân tích, mô tả: màng hình bán hàng trên web được chia thành 6 khu vực là...</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solidFill>
                  <a:srgbClr val="434343"/>
                </a:solidFill>
                <a:latin typeface="Roboto"/>
                <a:ea typeface="Roboto"/>
                <a:cs typeface="Roboto"/>
                <a:sym typeface="Roboto"/>
              </a:rPr>
              <a:t>Tổng số lượng đơn hàng và danh thu có sự chênh lệch lớn với Poland: Ta có thể nói Poland là đối tượng khách hàng chủ yếu tại cửa hàng, có thể do cửa hàng được đặt tại đây và khách hàng chủ yếu là người dân nước này. Như vậy Cộng hòa Séc được xem là nước có lượng xuất khẩu hàng lớn nhất.</a:t>
            </a:r>
            <a:endParaRPr/>
          </a:p>
          <a:p>
            <a:pPr indent="0" lvl="0" marL="0" marR="0" rtl="0" algn="l">
              <a:lnSpc>
                <a:spcPct val="100000"/>
              </a:lnSpc>
              <a:spcBef>
                <a:spcPts val="0"/>
              </a:spcBef>
              <a:spcAft>
                <a:spcPts val="0"/>
              </a:spcAft>
              <a:buClr>
                <a:srgbClr val="000000"/>
              </a:buClr>
              <a:buSzPts val="1100"/>
              <a:buFont typeface="Arial"/>
              <a:buNone/>
            </a:pPr>
            <a:r>
              <a:t/>
            </a:r>
            <a:endParaRPr>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US">
                <a:solidFill>
                  <a:srgbClr val="434343"/>
                </a:solidFill>
                <a:latin typeface="Roboto"/>
                <a:ea typeface="Roboto"/>
                <a:cs typeface="Roboto"/>
                <a:sym typeface="Roboto"/>
              </a:rPr>
              <a:t>Ta nhận thấy 2 nước có đơn đặt hàng nhiều nhất là Trousers, vì thế ta Kiểm tra xem Trousers có phải là sản phẩm được ưa chuộng nhất không?</a:t>
            </a:r>
            <a:endParaRPr>
              <a:solidFill>
                <a:srgbClr val="434343"/>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solidFill>
                  <a:srgbClr val="434343"/>
                </a:solidFill>
                <a:latin typeface="Roboto"/>
                <a:ea typeface="Roboto"/>
                <a:cs typeface="Roboto"/>
                <a:sym typeface="Roboto"/>
              </a:rPr>
              <a:t>Tổng số lượng đơn hàng và danh thu có sự chênh lệch lớn với Poland: Ta có thể nói Poland là đối tượng khách hàng chủ yếu tại cửa hàng, có thể do cửa hàng được đặt tại đây và khách hàng chủ yếu là người dân nước này. Như vậy Cộng hòa Séc được xem là nước có lượng xuất khẩu hàng lớn nhất.</a:t>
            </a:r>
            <a:endParaRPr/>
          </a:p>
          <a:p>
            <a:pPr indent="0" lvl="0" marL="0" marR="0" rtl="0" algn="l">
              <a:lnSpc>
                <a:spcPct val="100000"/>
              </a:lnSpc>
              <a:spcBef>
                <a:spcPts val="0"/>
              </a:spcBef>
              <a:spcAft>
                <a:spcPts val="0"/>
              </a:spcAft>
              <a:buClr>
                <a:srgbClr val="000000"/>
              </a:buClr>
              <a:buSzPts val="1100"/>
              <a:buFont typeface="Arial"/>
              <a:buNone/>
            </a:pPr>
            <a:r>
              <a:t/>
            </a:r>
            <a:endParaRPr>
              <a:solidFill>
                <a:srgbClr val="43434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US">
                <a:solidFill>
                  <a:srgbClr val="434343"/>
                </a:solidFill>
                <a:latin typeface="Roboto"/>
                <a:ea typeface="Roboto"/>
                <a:cs typeface="Roboto"/>
                <a:sym typeface="Roboto"/>
              </a:rPr>
              <a:t>Ta nhận thấy 2 nước có đơn đặt hàng nhiều nhất là Trousers, vì thế ta Kiểm tra xem Trousers có phải là sản phẩm được ưa chuộng nhất không?</a:t>
            </a:r>
            <a:endParaRPr>
              <a:solidFill>
                <a:srgbClr val="434343"/>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3"/>
          <p:cNvSpPr txBox="1"/>
          <p:nvPr>
            <p:ph type="ctrTitle"/>
          </p:nvPr>
        </p:nvSpPr>
        <p:spPr>
          <a:xfrm>
            <a:off x="710280" y="536650"/>
            <a:ext cx="4918200" cy="205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0" name="Google Shape;10;p23"/>
          <p:cNvSpPr txBox="1"/>
          <p:nvPr>
            <p:ph idx="1" type="subTitle"/>
          </p:nvPr>
        </p:nvSpPr>
        <p:spPr>
          <a:xfrm>
            <a:off x="710275" y="2589250"/>
            <a:ext cx="4918200" cy="53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24"/>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18" name="Google Shape;18;p26"/>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7"/>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22" name="Google Shape;22;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 name="Google Shape;7;p22"/>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type="ctrTitle"/>
          </p:nvPr>
        </p:nvSpPr>
        <p:spPr>
          <a:xfrm>
            <a:off x="314793" y="968229"/>
            <a:ext cx="8514413" cy="101159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US" sz="3600">
                <a:solidFill>
                  <a:schemeClr val="accent1"/>
                </a:solidFill>
              </a:rPr>
              <a:t>Báo cáo doanh số từ dữ liệu luồng nhấp chuột tại một cửa hàng trực tuyến</a:t>
            </a:r>
            <a:endParaRPr sz="3600">
              <a:solidFill>
                <a:schemeClr val="accent1"/>
              </a:solidFill>
            </a:endParaRPr>
          </a:p>
        </p:txBody>
      </p:sp>
      <p:grpSp>
        <p:nvGrpSpPr>
          <p:cNvPr id="52" name="Google Shape;52;p1"/>
          <p:cNvGrpSpPr/>
          <p:nvPr/>
        </p:nvGrpSpPr>
        <p:grpSpPr>
          <a:xfrm>
            <a:off x="-1765072" y="2664807"/>
            <a:ext cx="10787812" cy="3283201"/>
            <a:chOff x="711150" y="1559663"/>
            <a:chExt cx="7721575" cy="2350012"/>
          </a:xfrm>
        </p:grpSpPr>
        <p:sp>
          <p:nvSpPr>
            <p:cNvPr id="53" name="Google Shape;53;p1"/>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sm" w="sm" type="none"/>
              <a:tailEnd len="sm" w="sm" type="none"/>
            </a:ln>
          </p:spPr>
        </p:sp>
        <p:sp>
          <p:nvSpPr>
            <p:cNvPr id="54" name="Google Shape;54;p1"/>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 name="Google Shape;66;p1"/>
          <p:cNvGrpSpPr/>
          <p:nvPr/>
        </p:nvGrpSpPr>
        <p:grpSpPr>
          <a:xfrm>
            <a:off x="-823039" y="2664804"/>
            <a:ext cx="10790078" cy="2519041"/>
            <a:chOff x="710288" y="2137750"/>
            <a:chExt cx="7723197" cy="1803050"/>
          </a:xfrm>
        </p:grpSpPr>
        <p:sp>
          <p:nvSpPr>
            <p:cNvPr id="67" name="Google Shape;67;p1"/>
            <p:cNvSpPr/>
            <p:nvPr/>
          </p:nvSpPr>
          <p:spPr>
            <a:xfrm>
              <a:off x="710288" y="2172905"/>
              <a:ext cx="7723197" cy="1739465"/>
            </a:xfrm>
            <a:custGeom>
              <a:rect b="b" l="l" r="r" t="t"/>
              <a:pathLst>
                <a:path extrusionOk="0" h="48295" w="214429">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cap="flat" cmpd="sng" w="19050">
              <a:solidFill>
                <a:schemeClr val="accent3"/>
              </a:solidFill>
              <a:prstDash val="solid"/>
              <a:round/>
              <a:headEnd len="sm" w="sm" type="none"/>
              <a:tailEnd len="sm" w="sm" type="none"/>
            </a:ln>
          </p:spPr>
        </p:sp>
        <p:sp>
          <p:nvSpPr>
            <p:cNvPr id="68" name="Google Shape;68;p1"/>
            <p:cNvSpPr/>
            <p:nvPr/>
          </p:nvSpPr>
          <p:spPr>
            <a:xfrm>
              <a:off x="8000975" y="27185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7390663"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678032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6170038" y="213775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5559700"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4949413" y="300693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4339088"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372877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3118475" y="386940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2508163"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1897850" y="35807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1287538" y="32921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0"/>
          <p:cNvSpPr txBox="1"/>
          <p:nvPr>
            <p:ph type="title"/>
          </p:nvPr>
        </p:nvSpPr>
        <p:spPr>
          <a:xfrm>
            <a:off x="593184" y="382332"/>
            <a:ext cx="353169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sz="1600">
                <a:solidFill>
                  <a:schemeClr val="dk1"/>
                </a:solidFill>
              </a:rPr>
              <a:t>*Lý giải doanh thu bán Skirts lại cao hơn Blues và Sale</a:t>
            </a:r>
            <a:endParaRPr sz="1600"/>
          </a:p>
        </p:txBody>
      </p:sp>
      <p:grpSp>
        <p:nvGrpSpPr>
          <p:cNvPr id="261" name="Google Shape;261;p10"/>
          <p:cNvGrpSpPr/>
          <p:nvPr/>
        </p:nvGrpSpPr>
        <p:grpSpPr>
          <a:xfrm>
            <a:off x="519889" y="1616014"/>
            <a:ext cx="3325087" cy="658526"/>
            <a:chOff x="1837512" y="3944912"/>
            <a:chExt cx="3325087" cy="658526"/>
          </a:xfrm>
        </p:grpSpPr>
        <p:sp>
          <p:nvSpPr>
            <p:cNvPr id="262" name="Google Shape;262;p10"/>
            <p:cNvSpPr txBox="1"/>
            <p:nvPr/>
          </p:nvSpPr>
          <p:spPr>
            <a:xfrm>
              <a:off x="1837512" y="3944912"/>
              <a:ext cx="3325087" cy="364115"/>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accent1"/>
                  </a:solidFill>
                  <a:latin typeface="Fira Sans Extra Condensed Medium"/>
                  <a:ea typeface="Fira Sans Extra Condensed Medium"/>
                  <a:cs typeface="Fira Sans Extra Condensed Medium"/>
                  <a:sym typeface="Fira Sans Extra Condensed Medium"/>
                </a:rPr>
                <a:t>Skirts có doanh thu trung bình cao nhất, sau đó là Trousers</a:t>
              </a:r>
              <a:endParaRPr/>
            </a:p>
          </p:txBody>
        </p:sp>
        <p:sp>
          <p:nvSpPr>
            <p:cNvPr id="263" name="Google Shape;263;p10"/>
            <p:cNvSpPr txBox="1"/>
            <p:nvPr/>
          </p:nvSpPr>
          <p:spPr>
            <a:xfrm>
              <a:off x="1837512" y="4226038"/>
              <a:ext cx="2837907" cy="377400"/>
            </a:xfrm>
            <a:prstGeom prst="rect">
              <a:avLst/>
            </a:prstGeom>
            <a:noFill/>
            <a:ln>
              <a:noFill/>
            </a:ln>
          </p:spPr>
          <p:txBody>
            <a:bodyPr anchorCtr="0" anchor="ctr" bIns="91425" lIns="91425" spcFirstLastPara="1" rIns="91425" wrap="square" tIns="91425">
              <a:noAutofit/>
            </a:bodyPr>
            <a:lstStyle/>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grpSp>
      <p:grpSp>
        <p:nvGrpSpPr>
          <p:cNvPr id="264" name="Google Shape;264;p10"/>
          <p:cNvGrpSpPr/>
          <p:nvPr/>
        </p:nvGrpSpPr>
        <p:grpSpPr>
          <a:xfrm>
            <a:off x="519889" y="2850600"/>
            <a:ext cx="3082331" cy="1005402"/>
            <a:chOff x="3220913" y="3598036"/>
            <a:chExt cx="3082331" cy="1005402"/>
          </a:xfrm>
        </p:grpSpPr>
        <p:sp>
          <p:nvSpPr>
            <p:cNvPr id="265" name="Google Shape;265;p10"/>
            <p:cNvSpPr txBox="1"/>
            <p:nvPr/>
          </p:nvSpPr>
          <p:spPr>
            <a:xfrm>
              <a:off x="3220913" y="3598036"/>
              <a:ext cx="3082331" cy="32664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accent2"/>
                  </a:solidFill>
                  <a:latin typeface="Fira Sans Extra Condensed Medium"/>
                  <a:ea typeface="Fira Sans Extra Condensed Medium"/>
                  <a:cs typeface="Fira Sans Extra Condensed Medium"/>
                  <a:sym typeface="Fira Sans Extra Condensed Medium"/>
                </a:rPr>
                <a:t>Thấp nhất là danh mục sale</a:t>
              </a:r>
              <a:endParaRPr b="0" i="0" sz="15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266" name="Google Shape;266;p10"/>
            <p:cNvSpPr txBox="1"/>
            <p:nvPr/>
          </p:nvSpPr>
          <p:spPr>
            <a:xfrm>
              <a:off x="3246315" y="4219087"/>
              <a:ext cx="2467731" cy="384351"/>
            </a:xfrm>
            <a:prstGeom prst="rect">
              <a:avLst/>
            </a:prstGeom>
            <a:noFill/>
            <a:ln>
              <a:noFill/>
            </a:ln>
          </p:spPr>
          <p:txBody>
            <a:bodyPr anchorCtr="0" anchor="ctr" bIns="91425" lIns="91425" spcFirstLastPara="1" rIns="91425" wrap="square" tIns="91425">
              <a:noAutofit/>
            </a:bodyPr>
            <a:lstStyle/>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grpSp>
      <p:grpSp>
        <p:nvGrpSpPr>
          <p:cNvPr id="267" name="Google Shape;267;p10"/>
          <p:cNvGrpSpPr/>
          <p:nvPr/>
        </p:nvGrpSpPr>
        <p:grpSpPr>
          <a:xfrm rot="1427881">
            <a:off x="-1909719" y="-861527"/>
            <a:ext cx="2526028" cy="1413062"/>
            <a:chOff x="710278" y="1317004"/>
            <a:chExt cx="4342760" cy="3020687"/>
          </a:xfrm>
        </p:grpSpPr>
        <p:grpSp>
          <p:nvGrpSpPr>
            <p:cNvPr id="268" name="Google Shape;268;p10"/>
            <p:cNvGrpSpPr/>
            <p:nvPr/>
          </p:nvGrpSpPr>
          <p:grpSpPr>
            <a:xfrm>
              <a:off x="1171229" y="1317004"/>
              <a:ext cx="3881809" cy="2917470"/>
              <a:chOff x="2805784" y="1248756"/>
              <a:chExt cx="3996097" cy="3003367"/>
            </a:xfrm>
          </p:grpSpPr>
          <p:cxnSp>
            <p:nvCxnSpPr>
              <p:cNvPr id="269" name="Google Shape;269;p10"/>
              <p:cNvCxnSpPr/>
              <p:nvPr/>
            </p:nvCxnSpPr>
            <p:spPr>
              <a:xfrm>
                <a:off x="2810490" y="4212206"/>
                <a:ext cx="2175000" cy="0"/>
              </a:xfrm>
              <a:prstGeom prst="straightConnector1">
                <a:avLst/>
              </a:prstGeom>
              <a:noFill/>
              <a:ln cap="flat" cmpd="sng" w="9525">
                <a:solidFill>
                  <a:schemeClr val="accent6"/>
                </a:solidFill>
                <a:prstDash val="solid"/>
                <a:round/>
                <a:headEnd len="sm" w="sm" type="none"/>
                <a:tailEnd len="med" w="med" type="oval"/>
              </a:ln>
            </p:spPr>
          </p:cxnSp>
          <p:sp>
            <p:nvSpPr>
              <p:cNvPr id="270" name="Google Shape;270;p10"/>
              <p:cNvSpPr/>
              <p:nvPr/>
            </p:nvSpPr>
            <p:spPr>
              <a:xfrm>
                <a:off x="3798514" y="1248756"/>
                <a:ext cx="3003367" cy="3003367"/>
              </a:xfrm>
              <a:prstGeom prst="arc">
                <a:avLst>
                  <a:gd fmla="val 16200000" name="adj1"/>
                  <a:gd fmla="val 6136707" name="adj2"/>
                </a:avLst>
              </a:prstGeom>
              <a:noFill/>
              <a:ln cap="flat" cmpd="sng" w="2286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0"/>
              <p:cNvSpPr txBox="1"/>
              <p:nvPr/>
            </p:nvSpPr>
            <p:spPr>
              <a:xfrm>
                <a:off x="2805784" y="3788996"/>
                <a:ext cx="1347335" cy="33963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accent1"/>
                    </a:solidFill>
                    <a:latin typeface="Fira Sans Extra Condensed Medium"/>
                    <a:ea typeface="Fira Sans Extra Condensed Medium"/>
                    <a:cs typeface="Fira Sans Extra Condensed Medium"/>
                    <a:sym typeface="Fira Sans Extra Condensed Medium"/>
                  </a:rPr>
                  <a:t>55</a:t>
                </a:r>
                <a:r>
                  <a:rPr b="0" i="0" lang="en-US" sz="2000" u="none" cap="none" strike="noStrike">
                    <a:solidFill>
                      <a:schemeClr val="accent1"/>
                    </a:solidFill>
                    <a:latin typeface="Fira Sans Extra Condensed Light"/>
                    <a:ea typeface="Fira Sans Extra Condensed Light"/>
                    <a:cs typeface="Fira Sans Extra Condensed Light"/>
                    <a:sym typeface="Fira Sans Extra Condensed Light"/>
                  </a:rPr>
                  <a:t>%</a:t>
                </a:r>
                <a:endParaRPr b="0" i="0" sz="2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272" name="Google Shape;272;p10"/>
            <p:cNvGrpSpPr/>
            <p:nvPr/>
          </p:nvGrpSpPr>
          <p:grpSpPr>
            <a:xfrm>
              <a:off x="1171229" y="1595532"/>
              <a:ext cx="3603439" cy="2360574"/>
              <a:chOff x="2805784" y="1535483"/>
              <a:chExt cx="3709532" cy="2430074"/>
            </a:xfrm>
          </p:grpSpPr>
          <p:sp>
            <p:nvSpPr>
              <p:cNvPr id="273" name="Google Shape;273;p10"/>
              <p:cNvSpPr/>
              <p:nvPr/>
            </p:nvSpPr>
            <p:spPr>
              <a:xfrm>
                <a:off x="4085242" y="1535483"/>
                <a:ext cx="2430074" cy="2430074"/>
              </a:xfrm>
              <a:prstGeom prst="arc">
                <a:avLst>
                  <a:gd fmla="val 16200000" name="adj1"/>
                  <a:gd fmla="val 9118718" name="adj2"/>
                </a:avLst>
              </a:prstGeom>
              <a:noFill/>
              <a:ln cap="flat" cmpd="sng" w="2286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10"/>
              <p:cNvCxnSpPr/>
              <p:nvPr/>
            </p:nvCxnSpPr>
            <p:spPr>
              <a:xfrm>
                <a:off x="2806030" y="3323525"/>
                <a:ext cx="1438825" cy="0"/>
              </a:xfrm>
              <a:prstGeom prst="straightConnector1">
                <a:avLst/>
              </a:prstGeom>
              <a:noFill/>
              <a:ln cap="flat" cmpd="sng" w="9525">
                <a:solidFill>
                  <a:schemeClr val="accent6"/>
                </a:solidFill>
                <a:prstDash val="solid"/>
                <a:round/>
                <a:headEnd len="sm" w="sm" type="none"/>
                <a:tailEnd len="med" w="med" type="oval"/>
              </a:ln>
            </p:spPr>
          </p:cxnSp>
          <p:sp>
            <p:nvSpPr>
              <p:cNvPr id="275" name="Google Shape;275;p10"/>
              <p:cNvSpPr txBox="1"/>
              <p:nvPr/>
            </p:nvSpPr>
            <p:spPr>
              <a:xfrm>
                <a:off x="2805784" y="2900317"/>
                <a:ext cx="1347335" cy="33963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accent2"/>
                    </a:solidFill>
                    <a:latin typeface="Fira Sans Extra Condensed Medium"/>
                    <a:ea typeface="Fira Sans Extra Condensed Medium"/>
                    <a:cs typeface="Fira Sans Extra Condensed Medium"/>
                    <a:sym typeface="Fira Sans Extra Condensed Medium"/>
                  </a:rPr>
                  <a:t>70</a:t>
                </a:r>
                <a:r>
                  <a:rPr b="0" i="0" lang="en-US" sz="2000" u="none" cap="none" strike="noStrike">
                    <a:solidFill>
                      <a:schemeClr val="accent2"/>
                    </a:solidFill>
                    <a:latin typeface="Fira Sans Extra Condensed Light"/>
                    <a:ea typeface="Fira Sans Extra Condensed Light"/>
                    <a:cs typeface="Fira Sans Extra Condensed Light"/>
                    <a:sym typeface="Fira Sans Extra Condensed Light"/>
                  </a:rPr>
                  <a:t>%</a:t>
                </a:r>
                <a:endParaRPr b="0" i="0" sz="25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76" name="Google Shape;276;p10"/>
            <p:cNvGrpSpPr/>
            <p:nvPr/>
          </p:nvGrpSpPr>
          <p:grpSpPr>
            <a:xfrm>
              <a:off x="1171229" y="1868712"/>
              <a:ext cx="3329954" cy="1813908"/>
              <a:chOff x="2805784" y="1816707"/>
              <a:chExt cx="3427994" cy="1867313"/>
            </a:xfrm>
          </p:grpSpPr>
          <p:sp>
            <p:nvSpPr>
              <p:cNvPr id="277" name="Google Shape;277;p10"/>
              <p:cNvSpPr/>
              <p:nvPr/>
            </p:nvSpPr>
            <p:spPr>
              <a:xfrm>
                <a:off x="4366465" y="1816707"/>
                <a:ext cx="1867313" cy="1867313"/>
              </a:xfrm>
              <a:prstGeom prst="arc">
                <a:avLst>
                  <a:gd fmla="val 16200000" name="adj1"/>
                  <a:gd fmla="val 12033762" name="adj2"/>
                </a:avLst>
              </a:prstGeom>
              <a:noFill/>
              <a:ln cap="flat" cmpd="sng" w="2286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8" name="Google Shape;278;p10"/>
              <p:cNvCxnSpPr/>
              <p:nvPr/>
            </p:nvCxnSpPr>
            <p:spPr>
              <a:xfrm>
                <a:off x="2806030" y="2434613"/>
                <a:ext cx="1616539" cy="0"/>
              </a:xfrm>
              <a:prstGeom prst="straightConnector1">
                <a:avLst/>
              </a:prstGeom>
              <a:noFill/>
              <a:ln cap="flat" cmpd="sng" w="9525">
                <a:solidFill>
                  <a:schemeClr val="accent6"/>
                </a:solidFill>
                <a:prstDash val="solid"/>
                <a:round/>
                <a:headEnd len="sm" w="sm" type="none"/>
                <a:tailEnd len="med" w="med" type="oval"/>
              </a:ln>
            </p:spPr>
          </p:cxnSp>
          <p:sp>
            <p:nvSpPr>
              <p:cNvPr id="279" name="Google Shape;279;p10"/>
              <p:cNvSpPr txBox="1"/>
              <p:nvPr/>
            </p:nvSpPr>
            <p:spPr>
              <a:xfrm>
                <a:off x="2805784" y="2011637"/>
                <a:ext cx="1347335" cy="33963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accent3"/>
                    </a:solidFill>
                    <a:latin typeface="Fira Sans Extra Condensed Medium"/>
                    <a:ea typeface="Fira Sans Extra Condensed Medium"/>
                    <a:cs typeface="Fira Sans Extra Condensed Medium"/>
                    <a:sym typeface="Fira Sans Extra Condensed Medium"/>
                  </a:rPr>
                  <a:t>80</a:t>
                </a:r>
                <a:r>
                  <a:rPr b="0" i="0" lang="en-US" sz="2000" u="none" cap="none" strike="noStrike">
                    <a:solidFill>
                      <a:schemeClr val="accent3"/>
                    </a:solidFill>
                    <a:latin typeface="Fira Sans Extra Condensed Light"/>
                    <a:ea typeface="Fira Sans Extra Condensed Light"/>
                    <a:cs typeface="Fira Sans Extra Condensed Light"/>
                    <a:sym typeface="Fira Sans Extra Condensed Light"/>
                  </a:rPr>
                  <a:t>%</a:t>
                </a:r>
                <a:endParaRPr b="0" i="0" sz="2000" u="none" cap="none" strike="noStrike">
                  <a:solidFill>
                    <a:schemeClr val="accent3"/>
                  </a:solidFill>
                  <a:latin typeface="Fira Sans Extra Condensed Light"/>
                  <a:ea typeface="Fira Sans Extra Condensed Light"/>
                  <a:cs typeface="Fira Sans Extra Condensed Light"/>
                  <a:sym typeface="Fira Sans Extra Condensed Light"/>
                </a:endParaRPr>
              </a:p>
            </p:txBody>
          </p:sp>
        </p:grpSp>
        <p:grpSp>
          <p:nvGrpSpPr>
            <p:cNvPr id="280" name="Google Shape;280;p10"/>
            <p:cNvGrpSpPr/>
            <p:nvPr/>
          </p:nvGrpSpPr>
          <p:grpSpPr>
            <a:xfrm>
              <a:off x="710278" y="4046303"/>
              <a:ext cx="291388" cy="291388"/>
              <a:chOff x="4933458" y="1687279"/>
              <a:chExt cx="397907" cy="397907"/>
            </a:xfrm>
          </p:grpSpPr>
          <p:sp>
            <p:nvSpPr>
              <p:cNvPr id="281" name="Google Shape;281;p1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10"/>
            <p:cNvGrpSpPr/>
            <p:nvPr/>
          </p:nvGrpSpPr>
          <p:grpSpPr>
            <a:xfrm>
              <a:off x="710278" y="3193926"/>
              <a:ext cx="291388" cy="291372"/>
              <a:chOff x="266768" y="1721375"/>
              <a:chExt cx="397907" cy="397887"/>
            </a:xfrm>
          </p:grpSpPr>
          <p:sp>
            <p:nvSpPr>
              <p:cNvPr id="284" name="Google Shape;284;p1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0"/>
            <p:cNvGrpSpPr/>
            <p:nvPr/>
          </p:nvGrpSpPr>
          <p:grpSpPr>
            <a:xfrm>
              <a:off x="710294" y="2313326"/>
              <a:ext cx="291357" cy="291372"/>
              <a:chOff x="864491" y="1723250"/>
              <a:chExt cx="397866" cy="397887"/>
            </a:xfrm>
          </p:grpSpPr>
          <p:sp>
            <p:nvSpPr>
              <p:cNvPr id="287" name="Google Shape;287;p1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https://lh3.googleusercontent.com/oKj_-IlPYGKH7rtS2loTvMDYUqCd4zjL_S-iZxB9rkpCK7hrXP__89hMLqBjcAs1lUPO2MXuaKFQ1pb3czB2xdPXh0UGPDO02aLXJTKMtB5t283V9b8Tmw0fWhaXBoyGFd-PLZkZI3lDYlVwjVtwgL8" id="290" name="Google Shape;290;p10"/>
          <p:cNvPicPr preferRelativeResize="0"/>
          <p:nvPr/>
        </p:nvPicPr>
        <p:blipFill rotWithShape="1">
          <a:blip r:embed="rId3">
            <a:alphaModFix/>
          </a:blip>
          <a:srcRect b="17599" l="4208" r="49832" t="23008"/>
          <a:stretch/>
        </p:blipFill>
        <p:spPr>
          <a:xfrm>
            <a:off x="4243713" y="301670"/>
            <a:ext cx="4707955" cy="3422388"/>
          </a:xfrm>
          <a:prstGeom prst="rect">
            <a:avLst/>
          </a:prstGeom>
          <a:noFill/>
          <a:ln>
            <a:noFill/>
          </a:ln>
        </p:spPr>
      </p:pic>
      <p:sp>
        <p:nvSpPr>
          <p:cNvPr id="291" name="Google Shape;291;p10"/>
          <p:cNvSpPr txBox="1"/>
          <p:nvPr/>
        </p:nvSpPr>
        <p:spPr>
          <a:xfrm>
            <a:off x="396172" y="4217129"/>
            <a:ext cx="6670623" cy="37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434343"/>
                </a:solidFill>
                <a:latin typeface="Roboto"/>
                <a:ea typeface="Roboto"/>
                <a:cs typeface="Roboto"/>
                <a:sym typeface="Roboto"/>
              </a:rPr>
              <a:t>🡺 Doanh thu trên từng sản phẩm với danh mục Skirts là cao nhất, vì thế mà dù số lượng bán hàng không lớn nhưng doanh thu lại có thể đứng thứ 2 sau Trousers</a:t>
            </a:r>
            <a:endParaRPr b="0" i="0" sz="1400" u="none" cap="none" strike="noStrike">
              <a:solidFill>
                <a:srgbClr val="434343"/>
              </a:solidFill>
              <a:latin typeface="Roboto"/>
              <a:ea typeface="Roboto"/>
              <a:cs typeface="Roboto"/>
              <a:sym typeface="Roboto"/>
            </a:endParaRPr>
          </a:p>
        </p:txBody>
      </p:sp>
      <p:cxnSp>
        <p:nvCxnSpPr>
          <p:cNvPr id="292" name="Google Shape;292;p10"/>
          <p:cNvCxnSpPr/>
          <p:nvPr/>
        </p:nvCxnSpPr>
        <p:spPr>
          <a:xfrm rot="10800000">
            <a:off x="-1812867" y="978629"/>
            <a:ext cx="61002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500"/>
                                        <p:tgtEl>
                                          <p:spTgt spid="2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1"/>
          <p:cNvSpPr txBox="1"/>
          <p:nvPr>
            <p:ph type="title"/>
          </p:nvPr>
        </p:nvSpPr>
        <p:spPr>
          <a:xfrm>
            <a:off x="483600" y="363257"/>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solidFill>
                  <a:schemeClr val="dk1"/>
                </a:solidFill>
              </a:rPr>
              <a:t>3. Doanh thu bán hàng qua các tháng như thế nào?</a:t>
            </a:r>
            <a:endParaRPr/>
          </a:p>
        </p:txBody>
      </p:sp>
      <p:grpSp>
        <p:nvGrpSpPr>
          <p:cNvPr id="298" name="Google Shape;298;p11"/>
          <p:cNvGrpSpPr/>
          <p:nvPr/>
        </p:nvGrpSpPr>
        <p:grpSpPr>
          <a:xfrm>
            <a:off x="666783" y="1445686"/>
            <a:ext cx="3491611" cy="2770563"/>
            <a:chOff x="674040" y="1288550"/>
            <a:chExt cx="3491611" cy="2770563"/>
          </a:xfrm>
        </p:grpSpPr>
        <p:sp>
          <p:nvSpPr>
            <p:cNvPr id="299" name="Google Shape;299;p11"/>
            <p:cNvSpPr txBox="1"/>
            <p:nvPr/>
          </p:nvSpPr>
          <p:spPr>
            <a:xfrm>
              <a:off x="674040" y="2632150"/>
              <a:ext cx="28206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accent2"/>
                  </a:solidFill>
                  <a:latin typeface="Fira Sans Extra Condensed Medium"/>
                  <a:ea typeface="Fira Sans Extra Condensed Medium"/>
                  <a:cs typeface="Fira Sans Extra Condensed Medium"/>
                  <a:sym typeface="Fira Sans Extra Condensed Medium"/>
                </a:rPr>
                <a:t>August</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300" name="Google Shape;300;p11"/>
            <p:cNvSpPr txBox="1"/>
            <p:nvPr/>
          </p:nvSpPr>
          <p:spPr>
            <a:xfrm>
              <a:off x="825978" y="3017513"/>
              <a:ext cx="3085621"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Tháng 8 có doanh thu thấp nhất</a:t>
              </a:r>
              <a:endParaRPr b="0" i="0" sz="1400" u="none" cap="none" strike="noStrike">
                <a:solidFill>
                  <a:srgbClr val="434343"/>
                </a:solidFill>
                <a:latin typeface="Roboto"/>
                <a:ea typeface="Roboto"/>
                <a:cs typeface="Roboto"/>
                <a:sym typeface="Roboto"/>
              </a:endParaRPr>
            </a:p>
          </p:txBody>
        </p:sp>
        <p:grpSp>
          <p:nvGrpSpPr>
            <p:cNvPr id="301" name="Google Shape;301;p11"/>
            <p:cNvGrpSpPr/>
            <p:nvPr/>
          </p:nvGrpSpPr>
          <p:grpSpPr>
            <a:xfrm>
              <a:off x="825978" y="3531056"/>
              <a:ext cx="2856886" cy="528057"/>
              <a:chOff x="674039" y="3445925"/>
              <a:chExt cx="2856886" cy="528057"/>
            </a:xfrm>
          </p:grpSpPr>
          <p:sp>
            <p:nvSpPr>
              <p:cNvPr id="302" name="Google Shape;302;p11"/>
              <p:cNvSpPr txBox="1"/>
              <p:nvPr/>
            </p:nvSpPr>
            <p:spPr>
              <a:xfrm>
                <a:off x="710325" y="3445925"/>
                <a:ext cx="2820600" cy="366600"/>
              </a:xfrm>
              <a:prstGeom prst="rect">
                <a:avLst/>
              </a:prstGeom>
              <a:noFill/>
              <a:ln>
                <a:noFill/>
              </a:ln>
            </p:spPr>
            <p:txBody>
              <a:bodyPr anchorCtr="0" anchor="ctr" bIns="91425" lIns="91425" spcFirstLastPara="1" rIns="91425" wrap="square" tIns="91425">
                <a:noAutofit/>
              </a:bodyPr>
              <a:lstStyle/>
              <a:p>
                <a:pPr indent="-177800" lvl="0" marL="285750" marR="0" rtl="0" algn="l">
                  <a:lnSpc>
                    <a:spcPct val="100000"/>
                  </a:lnSpc>
                  <a:spcBef>
                    <a:spcPts val="0"/>
                  </a:spcBef>
                  <a:spcAft>
                    <a:spcPts val="0"/>
                  </a:spcAft>
                  <a:buClr>
                    <a:srgbClr val="000000"/>
                  </a:buClr>
                  <a:buSzPts val="1700"/>
                  <a:buFont typeface="Noto Sans Symbols"/>
                  <a:buNone/>
                </a:pPr>
                <a:r>
                  <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303" name="Google Shape;303;p11"/>
              <p:cNvSpPr txBox="1"/>
              <p:nvPr/>
            </p:nvSpPr>
            <p:spPr>
              <a:xfrm>
                <a:off x="674039" y="3453182"/>
                <a:ext cx="2820600"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Dữ liệu tháng 8 bất thường</a:t>
                </a:r>
                <a:endParaRPr b="0" i="0" sz="1400" u="none" cap="none" strike="noStrike">
                  <a:solidFill>
                    <a:srgbClr val="434343"/>
                  </a:solidFill>
                  <a:latin typeface="Roboto"/>
                  <a:ea typeface="Roboto"/>
                  <a:cs typeface="Roboto"/>
                  <a:sym typeface="Roboto"/>
                </a:endParaRPr>
              </a:p>
            </p:txBody>
          </p:sp>
        </p:grpSp>
        <p:sp>
          <p:nvSpPr>
            <p:cNvPr id="304" name="Google Shape;304;p11"/>
            <p:cNvSpPr txBox="1"/>
            <p:nvPr/>
          </p:nvSpPr>
          <p:spPr>
            <a:xfrm>
              <a:off x="674040" y="1288550"/>
              <a:ext cx="28206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accent1"/>
                  </a:solidFill>
                  <a:latin typeface="Fira Sans Extra Condensed Medium"/>
                  <a:ea typeface="Fira Sans Extra Condensed Medium"/>
                  <a:cs typeface="Fira Sans Extra Condensed Medium"/>
                  <a:sym typeface="Fira Sans Extra Condensed Medium"/>
                </a:rPr>
                <a:t>April</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305" name="Google Shape;305;p11"/>
            <p:cNvSpPr txBox="1"/>
            <p:nvPr/>
          </p:nvSpPr>
          <p:spPr>
            <a:xfrm>
              <a:off x="819183" y="1846991"/>
              <a:ext cx="3346468"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Tháng tư có doanh thu cao nhất</a:t>
              </a:r>
              <a:endParaRPr b="0" i="0" sz="1400" u="none" cap="none" strike="noStrike">
                <a:solidFill>
                  <a:srgbClr val="434343"/>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400" u="none" cap="none" strike="noStrike">
                <a:solidFill>
                  <a:srgbClr val="434343"/>
                </a:solidFill>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Giảm dần cho đến tháng 8</a:t>
              </a:r>
              <a:endParaRPr/>
            </a:p>
          </p:txBody>
        </p:sp>
      </p:grpSp>
      <p:pic>
        <p:nvPicPr>
          <p:cNvPr descr="https://lh3.googleusercontent.com/Y4q0q06Cia8i_-gXZ_DydmWXyVLAObybxKX_q0Y_sWWCeO39j6HhjmdesW4G2EZVtJ4kJjPjzPG8Tx7jFrbP6r5y9aUaf6Je2UWPJqVbtJh2BZHGKNVxidm0jIRYK1qh4g9-Vi6IOZTDE_DIbZ-ijQM" id="306" name="Google Shape;306;p11"/>
          <p:cNvPicPr preferRelativeResize="0"/>
          <p:nvPr/>
        </p:nvPicPr>
        <p:blipFill rotWithShape="1">
          <a:blip r:embed="rId3">
            <a:alphaModFix/>
          </a:blip>
          <a:srcRect b="30326" l="39539" r="29864" t="30302"/>
          <a:stretch/>
        </p:blipFill>
        <p:spPr>
          <a:xfrm>
            <a:off x="4572000" y="1288550"/>
            <a:ext cx="4253494" cy="3084836"/>
          </a:xfrm>
          <a:prstGeom prst="rect">
            <a:avLst/>
          </a:prstGeom>
          <a:noFill/>
          <a:ln>
            <a:noFill/>
          </a:ln>
        </p:spPr>
      </p:pic>
      <p:pic>
        <p:nvPicPr>
          <p:cNvPr descr="https://lh4.googleusercontent.com/B6xLAFed2U275otyMaAPMnAx_bxfcQBR-I3VcOPCxfpuODBIsd79LceXB2E27vJvKjo-HGn9WwTD4TfvCL_dAfiAgZiGp_go7xtElTlOB2Xc_UEdEQeawANPRrnkdt99lTM-HTu1R_ulOhVL3Mly9bQ" id="307" name="Google Shape;307;p11"/>
          <p:cNvPicPr preferRelativeResize="0"/>
          <p:nvPr/>
        </p:nvPicPr>
        <p:blipFill rotWithShape="1">
          <a:blip r:embed="rId4">
            <a:alphaModFix/>
          </a:blip>
          <a:srcRect b="17614" l="4817" r="59113" t="21477"/>
          <a:stretch/>
        </p:blipFill>
        <p:spPr>
          <a:xfrm>
            <a:off x="4484864" y="992488"/>
            <a:ext cx="4201936" cy="3995523"/>
          </a:xfrm>
          <a:prstGeom prst="rect">
            <a:avLst/>
          </a:prstGeom>
          <a:noFill/>
          <a:ln>
            <a:noFill/>
          </a:ln>
        </p:spPr>
      </p:pic>
      <p:grpSp>
        <p:nvGrpSpPr>
          <p:cNvPr id="308" name="Google Shape;308;p11"/>
          <p:cNvGrpSpPr/>
          <p:nvPr/>
        </p:nvGrpSpPr>
        <p:grpSpPr>
          <a:xfrm>
            <a:off x="7727096" y="415925"/>
            <a:ext cx="384977" cy="312024"/>
            <a:chOff x="5220616" y="2791061"/>
            <a:chExt cx="373185" cy="302466"/>
          </a:xfrm>
        </p:grpSpPr>
        <p:sp>
          <p:nvSpPr>
            <p:cNvPr id="309" name="Google Shape;309;p11"/>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1"/>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1"/>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1"/>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1"/>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1"/>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1"/>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1"/>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1"/>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1"/>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1"/>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1"/>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1"/>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1"/>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1"/>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1"/>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1"/>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flash/>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2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2"/>
          <p:cNvSpPr txBox="1"/>
          <p:nvPr/>
        </p:nvSpPr>
        <p:spPr>
          <a:xfrm>
            <a:off x="4347925" y="4042222"/>
            <a:ext cx="3701194" cy="5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1" lang="en-US" sz="1400" u="none" cap="none" strike="noStrike">
                <a:solidFill>
                  <a:srgbClr val="434343"/>
                </a:solidFill>
                <a:latin typeface="Roboto"/>
                <a:ea typeface="Roboto"/>
                <a:cs typeface="Roboto"/>
                <a:sym typeface="Roboto"/>
              </a:rPr>
              <a:t>Tỉ lệ phần trăm doanh số theo các tháng</a:t>
            </a:r>
            <a:endParaRPr b="0" i="1" sz="1400" u="none" cap="none" strike="noStrike">
              <a:solidFill>
                <a:srgbClr val="434343"/>
              </a:solidFill>
              <a:latin typeface="Roboto"/>
              <a:ea typeface="Roboto"/>
              <a:cs typeface="Roboto"/>
              <a:sym typeface="Roboto"/>
            </a:endParaRPr>
          </a:p>
        </p:txBody>
      </p:sp>
      <p:sp>
        <p:nvSpPr>
          <p:cNvPr id="332" name="Google Shape;332;p12"/>
          <p:cNvSpPr txBox="1"/>
          <p:nvPr/>
        </p:nvSpPr>
        <p:spPr>
          <a:xfrm>
            <a:off x="593184" y="382332"/>
            <a:ext cx="353169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0" i="0" lang="en-US" sz="1600" u="none" cap="none" strike="noStrike">
                <a:solidFill>
                  <a:schemeClr val="dk1"/>
                </a:solidFill>
                <a:latin typeface="Fira Sans Extra Condensed Medium"/>
                <a:ea typeface="Fira Sans Extra Condensed Medium"/>
                <a:cs typeface="Fira Sans Extra Condensed Medium"/>
                <a:sym typeface="Fira Sans Extra Condensed Medium"/>
              </a:rPr>
              <a:t>* Tiến hành phân tích cụ thể dữ liệu tháng 8 </a:t>
            </a:r>
            <a:endParaRPr/>
          </a:p>
        </p:txBody>
      </p:sp>
      <p:cxnSp>
        <p:nvCxnSpPr>
          <p:cNvPr id="333" name="Google Shape;333;p12"/>
          <p:cNvCxnSpPr/>
          <p:nvPr/>
        </p:nvCxnSpPr>
        <p:spPr>
          <a:xfrm rot="10800000">
            <a:off x="-1812867" y="978629"/>
            <a:ext cx="6100200" cy="0"/>
          </a:xfrm>
          <a:prstGeom prst="straightConnector1">
            <a:avLst/>
          </a:prstGeom>
          <a:noFill/>
          <a:ln cap="flat" cmpd="sng" w="9525">
            <a:solidFill>
              <a:schemeClr val="dk2"/>
            </a:solidFill>
            <a:prstDash val="solid"/>
            <a:round/>
            <a:headEnd len="sm" w="sm" type="none"/>
            <a:tailEnd len="sm" w="sm" type="none"/>
          </a:ln>
        </p:spPr>
      </p:cxnSp>
      <p:sp>
        <p:nvSpPr>
          <p:cNvPr id="334" name="Google Shape;334;p12"/>
          <p:cNvSpPr txBox="1"/>
          <p:nvPr/>
        </p:nvSpPr>
        <p:spPr>
          <a:xfrm>
            <a:off x="484850" y="2674599"/>
            <a:ext cx="3412697"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Tháng 8 có doanh thu thấp nhất</a:t>
            </a:r>
            <a:endParaRPr b="0" i="0" sz="1400" u="none" cap="none" strike="noStrike">
              <a:solidFill>
                <a:srgbClr val="434343"/>
              </a:solidFill>
              <a:latin typeface="Roboto"/>
              <a:ea typeface="Roboto"/>
              <a:cs typeface="Roboto"/>
              <a:sym typeface="Roboto"/>
            </a:endParaRPr>
          </a:p>
        </p:txBody>
      </p:sp>
      <p:grpSp>
        <p:nvGrpSpPr>
          <p:cNvPr id="335" name="Google Shape;335;p12"/>
          <p:cNvGrpSpPr/>
          <p:nvPr/>
        </p:nvGrpSpPr>
        <p:grpSpPr>
          <a:xfrm>
            <a:off x="512942" y="3430864"/>
            <a:ext cx="3119584" cy="650515"/>
            <a:chOff x="368260" y="3188597"/>
            <a:chExt cx="3119584" cy="650515"/>
          </a:xfrm>
        </p:grpSpPr>
        <p:sp>
          <p:nvSpPr>
            <p:cNvPr id="336" name="Google Shape;336;p12"/>
            <p:cNvSpPr txBox="1"/>
            <p:nvPr/>
          </p:nvSpPr>
          <p:spPr>
            <a:xfrm>
              <a:off x="667244" y="3472512"/>
              <a:ext cx="2820600" cy="366600"/>
            </a:xfrm>
            <a:prstGeom prst="rect">
              <a:avLst/>
            </a:prstGeom>
            <a:noFill/>
            <a:ln>
              <a:noFill/>
            </a:ln>
          </p:spPr>
          <p:txBody>
            <a:bodyPr anchorCtr="0" anchor="ctr" bIns="91425" lIns="91425" spcFirstLastPara="1" rIns="91425" wrap="square" tIns="91425">
              <a:noAutofit/>
            </a:bodyPr>
            <a:lstStyle/>
            <a:p>
              <a:pPr indent="-177800" lvl="0" marL="285750" marR="0" rtl="0" algn="l">
                <a:lnSpc>
                  <a:spcPct val="100000"/>
                </a:lnSpc>
                <a:spcBef>
                  <a:spcPts val="0"/>
                </a:spcBef>
                <a:spcAft>
                  <a:spcPts val="0"/>
                </a:spcAft>
                <a:buClr>
                  <a:srgbClr val="000000"/>
                </a:buClr>
                <a:buSzPts val="1700"/>
                <a:buFont typeface="Noto Sans Symbols"/>
                <a:buNone/>
              </a:pPr>
              <a:r>
                <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337" name="Google Shape;337;p12"/>
            <p:cNvSpPr txBox="1"/>
            <p:nvPr/>
          </p:nvSpPr>
          <p:spPr>
            <a:xfrm>
              <a:off x="368260" y="3188597"/>
              <a:ext cx="3119584"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Dữ liệu tháng 8 bị thiếu, chỉ có 13 ngày</a:t>
              </a:r>
              <a:endParaRPr b="0" i="0" sz="1400" u="none" cap="none" strike="noStrike">
                <a:solidFill>
                  <a:srgbClr val="434343"/>
                </a:solidFill>
                <a:latin typeface="Roboto"/>
                <a:ea typeface="Roboto"/>
                <a:cs typeface="Roboto"/>
                <a:sym typeface="Roboto"/>
              </a:endParaRPr>
            </a:p>
          </p:txBody>
        </p:sp>
      </p:grpSp>
      <p:sp>
        <p:nvSpPr>
          <p:cNvPr id="338" name="Google Shape;338;p12"/>
          <p:cNvSpPr txBox="1"/>
          <p:nvPr/>
        </p:nvSpPr>
        <p:spPr>
          <a:xfrm>
            <a:off x="457200" y="1816299"/>
            <a:ext cx="3701194"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Doanh số bán hàng của tháng 8 cũng ở mức rất thấp </a:t>
            </a:r>
            <a:endParaRPr/>
          </a:p>
        </p:txBody>
      </p:sp>
      <p:pic>
        <p:nvPicPr>
          <p:cNvPr descr="https://lh6.googleusercontent.com/SocgyA_ARN9YEC_6KmFBCgbdLcJkxayq5dqPpvgVEg5aU8kr2KGvXGROeSYAD-eJd0gP2zyKsrpcRBDGC3Br6VsrtMtiXaQ7S1UqNTohmBi-K7tbg75kubrsOjTMjaQLObqx8m5MHi_-nUT13JLuOA" id="339" name="Google Shape;339;p12"/>
          <p:cNvPicPr preferRelativeResize="0"/>
          <p:nvPr/>
        </p:nvPicPr>
        <p:blipFill rotWithShape="1">
          <a:blip r:embed="rId3">
            <a:alphaModFix/>
          </a:blip>
          <a:srcRect b="12768" l="9089" r="57845" t="16966"/>
          <a:stretch/>
        </p:blipFill>
        <p:spPr>
          <a:xfrm>
            <a:off x="4287333" y="629618"/>
            <a:ext cx="3525520" cy="3596640"/>
          </a:xfrm>
          <a:prstGeom prst="rect">
            <a:avLst/>
          </a:prstGeom>
          <a:noFill/>
          <a:ln>
            <a:noFill/>
          </a:ln>
        </p:spPr>
      </p:pic>
      <p:pic>
        <p:nvPicPr>
          <p:cNvPr descr="https://lh6.googleusercontent.com/SocgyA_ARN9YEC_6KmFBCgbdLcJkxayq5dqPpvgVEg5aU8kr2KGvXGROeSYAD-eJd0gP2zyKsrpcRBDGC3Br6VsrtMtiXaQ7S1UqNTohmBi-K7tbg75kubrsOjTMjaQLObqx8m5MHi_-nUT13JLuOA" id="340" name="Google Shape;340;p12"/>
          <p:cNvPicPr preferRelativeResize="0"/>
          <p:nvPr/>
        </p:nvPicPr>
        <p:blipFill rotWithShape="1">
          <a:blip r:embed="rId3">
            <a:alphaModFix/>
          </a:blip>
          <a:srcRect b="60256" l="89401" r="1142" t="19936"/>
          <a:stretch/>
        </p:blipFill>
        <p:spPr>
          <a:xfrm>
            <a:off x="7745095" y="1930400"/>
            <a:ext cx="1216025" cy="1222848"/>
          </a:xfrm>
          <a:prstGeom prst="rect">
            <a:avLst/>
          </a:prstGeom>
          <a:noFill/>
          <a:ln>
            <a:noFill/>
          </a:ln>
        </p:spPr>
      </p:pic>
      <p:pic>
        <p:nvPicPr>
          <p:cNvPr descr="https://lh3.googleusercontent.com/LJ67bdjpTzm1oHeEeZeHkBPTeCt-SryHEyfxaTRzNdTmV72tTtoBR2ZAhVhfcBePMy_QdhUQqYLMVw7eOKYxTyA4-41qh9stScWHgsi5fn8_zvXFz6ofUAGyBMiP07DeVID0zzxdnIBr3mwp5bqIniM" id="341" name="Google Shape;341;p12"/>
          <p:cNvPicPr preferRelativeResize="0"/>
          <p:nvPr/>
        </p:nvPicPr>
        <p:blipFill rotWithShape="1">
          <a:blip r:embed="rId4">
            <a:alphaModFix/>
          </a:blip>
          <a:srcRect b="22228" l="24695" r="41346" t="26653"/>
          <a:stretch/>
        </p:blipFill>
        <p:spPr>
          <a:xfrm>
            <a:off x="4277530" y="636363"/>
            <a:ext cx="4816726" cy="4091212"/>
          </a:xfrm>
          <a:prstGeom prst="rect">
            <a:avLst/>
          </a:prstGeom>
          <a:noFill/>
          <a:ln>
            <a:noFill/>
          </a:ln>
        </p:spPr>
      </p:pic>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3"/>
          <p:cNvSpPr txBox="1"/>
          <p:nvPr/>
        </p:nvSpPr>
        <p:spPr>
          <a:xfrm>
            <a:off x="4347925" y="4042222"/>
            <a:ext cx="3701194" cy="5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1" lang="en-US" sz="1400" u="none" cap="none" strike="noStrike">
                <a:solidFill>
                  <a:srgbClr val="434343"/>
                </a:solidFill>
                <a:latin typeface="Roboto"/>
                <a:ea typeface="Roboto"/>
                <a:cs typeface="Roboto"/>
                <a:sym typeface="Roboto"/>
              </a:rPr>
              <a:t>Tỉ lệ phần trăm doanh số theo các tháng</a:t>
            </a:r>
            <a:endParaRPr b="0" i="1" sz="1400" u="none" cap="none" strike="noStrike">
              <a:solidFill>
                <a:srgbClr val="434343"/>
              </a:solidFill>
              <a:latin typeface="Roboto"/>
              <a:ea typeface="Roboto"/>
              <a:cs typeface="Roboto"/>
              <a:sym typeface="Roboto"/>
            </a:endParaRPr>
          </a:p>
        </p:txBody>
      </p:sp>
      <p:sp>
        <p:nvSpPr>
          <p:cNvPr id="347" name="Google Shape;347;p13"/>
          <p:cNvSpPr txBox="1"/>
          <p:nvPr/>
        </p:nvSpPr>
        <p:spPr>
          <a:xfrm>
            <a:off x="306889" y="379696"/>
            <a:ext cx="353169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0" i="0" lang="en-US" sz="1600" u="none" cap="none" strike="noStrike">
                <a:solidFill>
                  <a:schemeClr val="dk1"/>
                </a:solidFill>
                <a:latin typeface="Fira Sans Extra Condensed Medium"/>
                <a:ea typeface="Fira Sans Extra Condensed Medium"/>
                <a:cs typeface="Fira Sans Extra Condensed Medium"/>
                <a:sym typeface="Fira Sans Extra Condensed Medium"/>
              </a:rPr>
              <a:t>* Tại sao tháng tư lại có doanh số cao</a:t>
            </a:r>
            <a:endParaRPr b="0" i="0" sz="16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cxnSp>
        <p:nvCxnSpPr>
          <p:cNvPr id="348" name="Google Shape;348;p13"/>
          <p:cNvCxnSpPr/>
          <p:nvPr/>
        </p:nvCxnSpPr>
        <p:spPr>
          <a:xfrm rot="10800000">
            <a:off x="-1812867" y="978629"/>
            <a:ext cx="6100200" cy="0"/>
          </a:xfrm>
          <a:prstGeom prst="straightConnector1">
            <a:avLst/>
          </a:prstGeom>
          <a:noFill/>
          <a:ln cap="flat" cmpd="sng" w="9525">
            <a:solidFill>
              <a:schemeClr val="dk2"/>
            </a:solidFill>
            <a:prstDash val="solid"/>
            <a:round/>
            <a:headEnd len="sm" w="sm" type="none"/>
            <a:tailEnd len="sm" w="sm" type="none"/>
          </a:ln>
        </p:spPr>
      </p:cxnSp>
      <p:sp>
        <p:nvSpPr>
          <p:cNvPr id="349" name="Google Shape;349;p13"/>
          <p:cNvSpPr txBox="1"/>
          <p:nvPr/>
        </p:nvSpPr>
        <p:spPr>
          <a:xfrm>
            <a:off x="484850" y="2674599"/>
            <a:ext cx="3412697"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2 ngày đầu tháng tư có doanh số cao bất thường</a:t>
            </a:r>
            <a:endParaRPr b="0" i="0" sz="1400" u="none" cap="none" strike="noStrike">
              <a:solidFill>
                <a:srgbClr val="434343"/>
              </a:solidFill>
              <a:latin typeface="Roboto"/>
              <a:ea typeface="Roboto"/>
              <a:cs typeface="Roboto"/>
              <a:sym typeface="Roboto"/>
            </a:endParaRPr>
          </a:p>
        </p:txBody>
      </p:sp>
      <p:sp>
        <p:nvSpPr>
          <p:cNvPr id="350" name="Google Shape;350;p13"/>
          <p:cNvSpPr txBox="1"/>
          <p:nvPr/>
        </p:nvSpPr>
        <p:spPr>
          <a:xfrm>
            <a:off x="457200" y="1816299"/>
            <a:ext cx="3701194"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Khi có tháng 8 và cả khi loại bỏ tháng 8 doanh số tháng tư đều ở mức cao</a:t>
            </a:r>
            <a:endParaRPr b="0" i="0" sz="1400" u="none" cap="none" strike="noStrike">
              <a:solidFill>
                <a:srgbClr val="434343"/>
              </a:solidFill>
              <a:latin typeface="Roboto"/>
              <a:ea typeface="Roboto"/>
              <a:cs typeface="Roboto"/>
              <a:sym typeface="Roboto"/>
            </a:endParaRPr>
          </a:p>
        </p:txBody>
      </p:sp>
      <p:pic>
        <p:nvPicPr>
          <p:cNvPr descr="https://lh6.googleusercontent.com/SocgyA_ARN9YEC_6KmFBCgbdLcJkxayq5dqPpvgVEg5aU8kr2KGvXGROeSYAD-eJd0gP2zyKsrpcRBDGC3Br6VsrtMtiXaQ7S1UqNTohmBi-K7tbg75kubrsOjTMjaQLObqx8m5MHi_-nUT13JLuOA" id="351" name="Google Shape;351;p13"/>
          <p:cNvPicPr preferRelativeResize="0"/>
          <p:nvPr/>
        </p:nvPicPr>
        <p:blipFill rotWithShape="1">
          <a:blip r:embed="rId3">
            <a:alphaModFix/>
          </a:blip>
          <a:srcRect b="12768" l="9089" r="57845" t="16966"/>
          <a:stretch/>
        </p:blipFill>
        <p:spPr>
          <a:xfrm>
            <a:off x="4287333" y="629618"/>
            <a:ext cx="3525520" cy="3596640"/>
          </a:xfrm>
          <a:prstGeom prst="rect">
            <a:avLst/>
          </a:prstGeom>
          <a:noFill/>
          <a:ln>
            <a:noFill/>
          </a:ln>
        </p:spPr>
      </p:pic>
      <p:pic>
        <p:nvPicPr>
          <p:cNvPr descr="https://lh6.googleusercontent.com/SocgyA_ARN9YEC_6KmFBCgbdLcJkxayq5dqPpvgVEg5aU8kr2KGvXGROeSYAD-eJd0gP2zyKsrpcRBDGC3Br6VsrtMtiXaQ7S1UqNTohmBi-K7tbg75kubrsOjTMjaQLObqx8m5MHi_-nUT13JLuOA" id="352" name="Google Shape;352;p13"/>
          <p:cNvPicPr preferRelativeResize="0"/>
          <p:nvPr/>
        </p:nvPicPr>
        <p:blipFill rotWithShape="1">
          <a:blip r:embed="rId3">
            <a:alphaModFix/>
          </a:blip>
          <a:srcRect b="60256" l="89401" r="1142" t="19936"/>
          <a:stretch/>
        </p:blipFill>
        <p:spPr>
          <a:xfrm>
            <a:off x="7745095" y="1930400"/>
            <a:ext cx="1216025" cy="1222848"/>
          </a:xfrm>
          <a:prstGeom prst="rect">
            <a:avLst/>
          </a:prstGeom>
          <a:noFill/>
          <a:ln>
            <a:noFill/>
          </a:ln>
        </p:spPr>
      </p:pic>
      <p:grpSp>
        <p:nvGrpSpPr>
          <p:cNvPr id="353" name="Google Shape;353;p13"/>
          <p:cNvGrpSpPr/>
          <p:nvPr/>
        </p:nvGrpSpPr>
        <p:grpSpPr>
          <a:xfrm>
            <a:off x="4253253" y="629618"/>
            <a:ext cx="3803847" cy="4140282"/>
            <a:chOff x="1405114" y="543478"/>
            <a:chExt cx="3803847" cy="4140282"/>
          </a:xfrm>
        </p:grpSpPr>
        <p:pic>
          <p:nvPicPr>
            <p:cNvPr descr="https://lh6.googleusercontent.com/SocgyA_ARN9YEC_6KmFBCgbdLcJkxayq5dqPpvgVEg5aU8kr2KGvXGROeSYAD-eJd0gP2zyKsrpcRBDGC3Br6VsrtMtiXaQ7S1UqNTohmBi-K7tbg75kubrsOjTMjaQLObqx8m5MHi_-nUT13JLuOA" id="354" name="Google Shape;354;p13"/>
            <p:cNvPicPr preferRelativeResize="0"/>
            <p:nvPr/>
          </p:nvPicPr>
          <p:blipFill rotWithShape="1">
            <a:blip r:embed="rId3">
              <a:alphaModFix/>
            </a:blip>
            <a:srcRect b="2553" l="53308" r="10927" t="16357"/>
            <a:stretch/>
          </p:blipFill>
          <p:spPr>
            <a:xfrm>
              <a:off x="1405114" y="543478"/>
              <a:ext cx="3803847" cy="4140282"/>
            </a:xfrm>
            <a:prstGeom prst="rect">
              <a:avLst/>
            </a:prstGeom>
            <a:noFill/>
            <a:ln>
              <a:noFill/>
            </a:ln>
          </p:spPr>
        </p:pic>
        <p:sp>
          <p:nvSpPr>
            <p:cNvPr id="355" name="Google Shape;355;p13"/>
            <p:cNvSpPr txBox="1"/>
            <p:nvPr/>
          </p:nvSpPr>
          <p:spPr>
            <a:xfrm>
              <a:off x="1466753" y="4086130"/>
              <a:ext cx="3701194" cy="5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1" lang="en-US" sz="1400" u="none" cap="none" strike="noStrike">
                  <a:solidFill>
                    <a:srgbClr val="434343"/>
                  </a:solidFill>
                  <a:latin typeface="Roboto"/>
                  <a:ea typeface="Roboto"/>
                  <a:cs typeface="Roboto"/>
                  <a:sym typeface="Roboto"/>
                </a:rPr>
                <a:t>Tỉ lệ phần trăm doanh số theo các tháng (đã loại bỏ tháng 8)</a:t>
              </a:r>
              <a:endParaRPr b="0" i="1" sz="1400" u="none" cap="none" strike="noStrike">
                <a:solidFill>
                  <a:srgbClr val="434343"/>
                </a:solidFill>
                <a:latin typeface="Roboto"/>
                <a:ea typeface="Roboto"/>
                <a:cs typeface="Roboto"/>
                <a:sym typeface="Roboto"/>
              </a:endParaRPr>
            </a:p>
          </p:txBody>
        </p:sp>
      </p:grpSp>
      <p:pic>
        <p:nvPicPr>
          <p:cNvPr descr="https://lh6.googleusercontent.com/bfYFN4oDQmzDcsk3FBAil6KlCShBq8Yzv6dqWvUBL9oY_qrddfUzUNxTC5tg74bn8kyFVaX6UKeT6-_bxCSrJnFz7jrlknspMR8qmlPoZEauYtL2Fc8TLHyZBat4chVyrHykGKtl59cm6hR7tDtJneM" id="356" name="Google Shape;356;p13"/>
          <p:cNvPicPr preferRelativeResize="0"/>
          <p:nvPr/>
        </p:nvPicPr>
        <p:blipFill rotWithShape="1">
          <a:blip r:embed="rId4">
            <a:alphaModFix/>
          </a:blip>
          <a:srcRect b="13255" l="3756" r="53860" t="21926"/>
          <a:stretch/>
        </p:blipFill>
        <p:spPr>
          <a:xfrm>
            <a:off x="4382192" y="656317"/>
            <a:ext cx="4749982" cy="4434874"/>
          </a:xfrm>
          <a:prstGeom prst="rect">
            <a:avLst/>
          </a:prstGeom>
          <a:noFill/>
          <a:ln>
            <a:noFill/>
          </a:ln>
        </p:spPr>
      </p:pic>
      <p:sp>
        <p:nvSpPr>
          <p:cNvPr id="357" name="Google Shape;357;p13"/>
          <p:cNvSpPr txBox="1"/>
          <p:nvPr/>
        </p:nvSpPr>
        <p:spPr>
          <a:xfrm>
            <a:off x="489610" y="3532899"/>
            <a:ext cx="3412697"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Có thể do dữ liệu từ tháng 3 tràn qua</a:t>
            </a:r>
            <a:endParaRPr b="0" i="0" sz="1400" u="none" cap="none" strike="noStrike">
              <a:solidFill>
                <a:srgbClr val="434343"/>
              </a:solidFill>
              <a:latin typeface="Roboto"/>
              <a:ea typeface="Roboto"/>
              <a:cs typeface="Roboto"/>
              <a:sym typeface="Roboto"/>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2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2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4"/>
          <p:cNvSpPr txBox="1"/>
          <p:nvPr/>
        </p:nvSpPr>
        <p:spPr>
          <a:xfrm>
            <a:off x="2531928" y="379695"/>
            <a:ext cx="4559751"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0" i="0" lang="en-US" sz="1600" u="none" cap="none" strike="noStrike">
                <a:solidFill>
                  <a:schemeClr val="dk1"/>
                </a:solidFill>
                <a:latin typeface="Fira Sans Extra Condensed Medium"/>
                <a:ea typeface="Fira Sans Extra Condensed Medium"/>
                <a:cs typeface="Fira Sans Extra Condensed Medium"/>
                <a:sym typeface="Fira Sans Extra Condensed Medium"/>
              </a:rPr>
              <a:t>Danh mục sản phẩm được ưa chuộng trong tháng tư</a:t>
            </a:r>
            <a:endParaRPr/>
          </a:p>
        </p:txBody>
      </p:sp>
      <p:cxnSp>
        <p:nvCxnSpPr>
          <p:cNvPr id="363" name="Google Shape;363;p14"/>
          <p:cNvCxnSpPr/>
          <p:nvPr/>
        </p:nvCxnSpPr>
        <p:spPr>
          <a:xfrm rot="10800000">
            <a:off x="1521900" y="860896"/>
            <a:ext cx="6100200" cy="0"/>
          </a:xfrm>
          <a:prstGeom prst="straightConnector1">
            <a:avLst/>
          </a:prstGeom>
          <a:noFill/>
          <a:ln cap="flat" cmpd="sng" w="9525">
            <a:solidFill>
              <a:schemeClr val="dk2"/>
            </a:solidFill>
            <a:prstDash val="solid"/>
            <a:round/>
            <a:headEnd len="sm" w="sm" type="none"/>
            <a:tailEnd len="sm" w="sm" type="none"/>
          </a:ln>
        </p:spPr>
      </p:cxnSp>
      <p:pic>
        <p:nvPicPr>
          <p:cNvPr id="364" name="Google Shape;364;p14"/>
          <p:cNvPicPr preferRelativeResize="0"/>
          <p:nvPr/>
        </p:nvPicPr>
        <p:blipFill rotWithShape="1">
          <a:blip r:embed="rId3">
            <a:alphaModFix/>
          </a:blip>
          <a:srcRect b="14456" l="25640" r="28847" t="22265"/>
          <a:stretch/>
        </p:blipFill>
        <p:spPr>
          <a:xfrm>
            <a:off x="2176975" y="1120726"/>
            <a:ext cx="4790050" cy="3746134"/>
          </a:xfrm>
          <a:prstGeom prst="rect">
            <a:avLst/>
          </a:prstGeom>
          <a:noFill/>
          <a:ln>
            <a:noFill/>
          </a:ln>
        </p:spPr>
      </p:pic>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15"/>
          <p:cNvGrpSpPr/>
          <p:nvPr/>
        </p:nvGrpSpPr>
        <p:grpSpPr>
          <a:xfrm>
            <a:off x="457200" y="568344"/>
            <a:ext cx="1244039" cy="1244039"/>
            <a:chOff x="851762" y="1342427"/>
            <a:chExt cx="1244039" cy="1244039"/>
          </a:xfrm>
        </p:grpSpPr>
        <p:sp>
          <p:nvSpPr>
            <p:cNvPr id="370" name="Google Shape;370;p15"/>
            <p:cNvSpPr/>
            <p:nvPr/>
          </p:nvSpPr>
          <p:spPr>
            <a:xfrm>
              <a:off x="851762" y="1342427"/>
              <a:ext cx="1244039" cy="1244039"/>
            </a:xfrm>
            <a:prstGeom prst="donut">
              <a:avLst>
                <a:gd fmla="val 15028"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5"/>
            <p:cNvSpPr/>
            <p:nvPr/>
          </p:nvSpPr>
          <p:spPr>
            <a:xfrm>
              <a:off x="895152" y="1385620"/>
              <a:ext cx="1157203" cy="1157571"/>
            </a:xfrm>
            <a:prstGeom prst="blockArc">
              <a:avLst>
                <a:gd fmla="val 10812714" name="adj1"/>
                <a:gd fmla="val 21599774" name="adj2"/>
                <a:gd fmla="val 8499"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15"/>
          <p:cNvGrpSpPr/>
          <p:nvPr/>
        </p:nvGrpSpPr>
        <p:grpSpPr>
          <a:xfrm>
            <a:off x="5117947" y="3182482"/>
            <a:ext cx="1244039" cy="1244039"/>
            <a:chOff x="4935067" y="3073379"/>
            <a:chExt cx="1244039" cy="1244039"/>
          </a:xfrm>
        </p:grpSpPr>
        <p:sp>
          <p:nvSpPr>
            <p:cNvPr id="373" name="Google Shape;373;p15"/>
            <p:cNvSpPr/>
            <p:nvPr/>
          </p:nvSpPr>
          <p:spPr>
            <a:xfrm>
              <a:off x="4935067" y="3073379"/>
              <a:ext cx="1244039" cy="1244039"/>
            </a:xfrm>
            <a:prstGeom prst="donut">
              <a:avLst>
                <a:gd fmla="val 15028"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5"/>
            <p:cNvSpPr/>
            <p:nvPr/>
          </p:nvSpPr>
          <p:spPr>
            <a:xfrm>
              <a:off x="4978457" y="3116572"/>
              <a:ext cx="1157203" cy="1157571"/>
            </a:xfrm>
            <a:prstGeom prst="blockArc">
              <a:avLst>
                <a:gd fmla="val 2738786" name="adj1"/>
                <a:gd fmla="val 21599774" name="adj2"/>
                <a:gd fmla="val 8499"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15"/>
          <p:cNvGrpSpPr/>
          <p:nvPr/>
        </p:nvGrpSpPr>
        <p:grpSpPr>
          <a:xfrm>
            <a:off x="5535784" y="2792296"/>
            <a:ext cx="451729" cy="415472"/>
            <a:chOff x="6195998" y="1983102"/>
            <a:chExt cx="368308" cy="338746"/>
          </a:xfrm>
        </p:grpSpPr>
        <p:sp>
          <p:nvSpPr>
            <p:cNvPr id="376" name="Google Shape;376;p15"/>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5"/>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5"/>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15"/>
          <p:cNvGrpSpPr/>
          <p:nvPr/>
        </p:nvGrpSpPr>
        <p:grpSpPr>
          <a:xfrm>
            <a:off x="5117947" y="570897"/>
            <a:ext cx="1244039" cy="1244039"/>
            <a:chOff x="4935067" y="1342427"/>
            <a:chExt cx="1244039" cy="1244039"/>
          </a:xfrm>
        </p:grpSpPr>
        <p:sp>
          <p:nvSpPr>
            <p:cNvPr id="380" name="Google Shape;380;p15"/>
            <p:cNvSpPr/>
            <p:nvPr/>
          </p:nvSpPr>
          <p:spPr>
            <a:xfrm>
              <a:off x="4935067" y="1342427"/>
              <a:ext cx="1244039" cy="1244039"/>
            </a:xfrm>
            <a:prstGeom prst="donut">
              <a:avLst>
                <a:gd fmla="val 15028"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5"/>
            <p:cNvSpPr/>
            <p:nvPr/>
          </p:nvSpPr>
          <p:spPr>
            <a:xfrm>
              <a:off x="4978457" y="1385620"/>
              <a:ext cx="1157203" cy="1157571"/>
            </a:xfrm>
            <a:prstGeom prst="blockArc">
              <a:avLst>
                <a:gd fmla="val 7014339" name="adj1"/>
                <a:gd fmla="val 21599774" name="adj2"/>
                <a:gd fmla="val 8499"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15"/>
          <p:cNvGrpSpPr/>
          <p:nvPr/>
        </p:nvGrpSpPr>
        <p:grpSpPr>
          <a:xfrm>
            <a:off x="457200" y="3179929"/>
            <a:ext cx="1244039" cy="1244039"/>
            <a:chOff x="851762" y="3073379"/>
            <a:chExt cx="1244039" cy="1244039"/>
          </a:xfrm>
        </p:grpSpPr>
        <p:sp>
          <p:nvSpPr>
            <p:cNvPr id="383" name="Google Shape;383;p15"/>
            <p:cNvSpPr/>
            <p:nvPr/>
          </p:nvSpPr>
          <p:spPr>
            <a:xfrm>
              <a:off x="851762" y="3073379"/>
              <a:ext cx="1244039" cy="1244039"/>
            </a:xfrm>
            <a:prstGeom prst="donut">
              <a:avLst>
                <a:gd fmla="val 15028"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5"/>
            <p:cNvSpPr/>
            <p:nvPr/>
          </p:nvSpPr>
          <p:spPr>
            <a:xfrm>
              <a:off x="895152" y="3116572"/>
              <a:ext cx="1157203" cy="1157571"/>
            </a:xfrm>
            <a:prstGeom prst="blockArc">
              <a:avLst>
                <a:gd fmla="val 5431384" name="adj1"/>
                <a:gd fmla="val 21599774" name="adj2"/>
                <a:gd fmla="val 8499"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15"/>
          <p:cNvGrpSpPr/>
          <p:nvPr/>
        </p:nvGrpSpPr>
        <p:grpSpPr>
          <a:xfrm>
            <a:off x="848937" y="2771862"/>
            <a:ext cx="460559" cy="451260"/>
            <a:chOff x="6657194" y="2434073"/>
            <a:chExt cx="375507" cy="367925"/>
          </a:xfrm>
        </p:grpSpPr>
        <p:sp>
          <p:nvSpPr>
            <p:cNvPr id="386" name="Google Shape;386;p1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15"/>
          <p:cNvGrpSpPr/>
          <p:nvPr/>
        </p:nvGrpSpPr>
        <p:grpSpPr>
          <a:xfrm>
            <a:off x="1929838" y="3307035"/>
            <a:ext cx="2247600" cy="989826"/>
            <a:chOff x="2273150" y="3489923"/>
            <a:chExt cx="2247600" cy="989826"/>
          </a:xfrm>
        </p:grpSpPr>
        <p:sp>
          <p:nvSpPr>
            <p:cNvPr id="390" name="Google Shape;390;p15"/>
            <p:cNvSpPr txBox="1"/>
            <p:nvPr/>
          </p:nvSpPr>
          <p:spPr>
            <a:xfrm>
              <a:off x="2273150" y="3782549"/>
              <a:ext cx="2247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200" u="none" cap="none" strike="noStrike">
                  <a:solidFill>
                    <a:srgbClr val="434343"/>
                  </a:solidFill>
                  <a:latin typeface="Roboto"/>
                  <a:ea typeface="Roboto"/>
                  <a:cs typeface="Roboto"/>
                  <a:sym typeface="Roboto"/>
                </a:rPr>
                <a:t>Trong tháng tư có số Trousers được mua nhiều hơn</a:t>
              </a:r>
              <a:endParaRPr b="0" i="0" sz="1200" u="none" cap="none" strike="noStrike">
                <a:solidFill>
                  <a:srgbClr val="434343"/>
                </a:solidFill>
                <a:latin typeface="Roboto"/>
                <a:ea typeface="Roboto"/>
                <a:cs typeface="Roboto"/>
                <a:sym typeface="Roboto"/>
              </a:endParaRPr>
            </a:p>
          </p:txBody>
        </p:sp>
        <p:sp>
          <p:nvSpPr>
            <p:cNvPr id="391" name="Google Shape;391;p15"/>
            <p:cNvSpPr/>
            <p:nvPr/>
          </p:nvSpPr>
          <p:spPr>
            <a:xfrm>
              <a:off x="2273150" y="3489923"/>
              <a:ext cx="1884600" cy="273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Medium"/>
                  <a:ea typeface="Fira Sans Extra Condensed Medium"/>
                  <a:cs typeface="Fira Sans Extra Condensed Medium"/>
                  <a:sym typeface="Fira Sans Extra Condensed Medium"/>
                </a:rPr>
                <a:t>nhận định 3</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92" name="Google Shape;392;p15"/>
          <p:cNvGrpSpPr/>
          <p:nvPr/>
        </p:nvGrpSpPr>
        <p:grpSpPr>
          <a:xfrm>
            <a:off x="1929837" y="695450"/>
            <a:ext cx="2486275" cy="989826"/>
            <a:chOff x="2273149" y="3489925"/>
            <a:chExt cx="2486275" cy="989826"/>
          </a:xfrm>
        </p:grpSpPr>
        <p:sp>
          <p:nvSpPr>
            <p:cNvPr id="393" name="Google Shape;393;p15"/>
            <p:cNvSpPr txBox="1"/>
            <p:nvPr/>
          </p:nvSpPr>
          <p:spPr>
            <a:xfrm>
              <a:off x="2273149" y="3782551"/>
              <a:ext cx="2486275"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200" u="none" cap="none" strike="noStrike">
                  <a:solidFill>
                    <a:srgbClr val="434343"/>
                  </a:solidFill>
                  <a:latin typeface="Roboto"/>
                  <a:ea typeface="Roboto"/>
                  <a:cs typeface="Roboto"/>
                  <a:sym typeface="Roboto"/>
                </a:rPr>
                <a:t>Danh thu đạt đỉnh điểm vào đầu tháng tư và giảm dần đến tháng 8</a:t>
              </a:r>
              <a:endParaRPr/>
            </a:p>
          </p:txBody>
        </p:sp>
        <p:sp>
          <p:nvSpPr>
            <p:cNvPr id="394" name="Google Shape;394;p15"/>
            <p:cNvSpPr/>
            <p:nvPr/>
          </p:nvSpPr>
          <p:spPr>
            <a:xfrm>
              <a:off x="2273150" y="3489925"/>
              <a:ext cx="1884600" cy="273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Medium"/>
                  <a:ea typeface="Fira Sans Extra Condensed Medium"/>
                  <a:cs typeface="Fira Sans Extra Condensed Medium"/>
                  <a:sym typeface="Fira Sans Extra Condensed Medium"/>
                </a:rPr>
                <a:t>nhận định 1</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95" name="Google Shape;395;p15"/>
          <p:cNvGrpSpPr/>
          <p:nvPr/>
        </p:nvGrpSpPr>
        <p:grpSpPr>
          <a:xfrm>
            <a:off x="6590580" y="3309588"/>
            <a:ext cx="2472140" cy="989826"/>
            <a:chOff x="2273150" y="3489923"/>
            <a:chExt cx="2472140" cy="989826"/>
          </a:xfrm>
        </p:grpSpPr>
        <p:sp>
          <p:nvSpPr>
            <p:cNvPr id="396" name="Google Shape;396;p15"/>
            <p:cNvSpPr txBox="1"/>
            <p:nvPr/>
          </p:nvSpPr>
          <p:spPr>
            <a:xfrm>
              <a:off x="2273150" y="3782549"/>
              <a:ext cx="247214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Có thể có những đơn hàng từ cuối tháng 3 gộp đầu tháng tư</a:t>
              </a:r>
              <a:endParaRPr b="0" i="0" sz="1200" u="none" cap="none" strike="noStrike">
                <a:solidFill>
                  <a:srgbClr val="434343"/>
                </a:solidFill>
                <a:latin typeface="Roboto"/>
                <a:ea typeface="Roboto"/>
                <a:cs typeface="Roboto"/>
                <a:sym typeface="Roboto"/>
              </a:endParaRPr>
            </a:p>
          </p:txBody>
        </p:sp>
        <p:sp>
          <p:nvSpPr>
            <p:cNvPr id="397" name="Google Shape;397;p15"/>
            <p:cNvSpPr/>
            <p:nvPr/>
          </p:nvSpPr>
          <p:spPr>
            <a:xfrm>
              <a:off x="2273150" y="3489923"/>
              <a:ext cx="1884600" cy="27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Medium"/>
                  <a:ea typeface="Fira Sans Extra Condensed Medium"/>
                  <a:cs typeface="Fira Sans Extra Condensed Medium"/>
                  <a:sym typeface="Fira Sans Extra Condensed Medium"/>
                </a:rPr>
                <a:t>nhận định 4</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398" name="Google Shape;398;p15"/>
          <p:cNvGrpSpPr/>
          <p:nvPr/>
        </p:nvGrpSpPr>
        <p:grpSpPr>
          <a:xfrm>
            <a:off x="6590580" y="698003"/>
            <a:ext cx="1884600" cy="989826"/>
            <a:chOff x="2273150" y="3489925"/>
            <a:chExt cx="1884600" cy="989826"/>
          </a:xfrm>
        </p:grpSpPr>
        <p:sp>
          <p:nvSpPr>
            <p:cNvPr id="399" name="Google Shape;399;p15"/>
            <p:cNvSpPr txBox="1"/>
            <p:nvPr/>
          </p:nvSpPr>
          <p:spPr>
            <a:xfrm>
              <a:off x="2273150" y="3782551"/>
              <a:ext cx="1884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434343"/>
                  </a:solidFill>
                  <a:latin typeface="Roboto"/>
                  <a:ea typeface="Roboto"/>
                  <a:cs typeface="Roboto"/>
                  <a:sym typeface="Roboto"/>
                </a:rPr>
                <a:t>Dữ liệu tháng 8 bị thiếu</a:t>
              </a:r>
              <a:endParaRPr b="0" i="0" sz="1200" u="none" cap="none" strike="noStrike">
                <a:solidFill>
                  <a:srgbClr val="434343"/>
                </a:solidFill>
                <a:latin typeface="Roboto"/>
                <a:ea typeface="Roboto"/>
                <a:cs typeface="Roboto"/>
                <a:sym typeface="Roboto"/>
              </a:endParaRPr>
            </a:p>
          </p:txBody>
        </p:sp>
        <p:sp>
          <p:nvSpPr>
            <p:cNvPr id="400" name="Google Shape;400;p15"/>
            <p:cNvSpPr/>
            <p:nvPr/>
          </p:nvSpPr>
          <p:spPr>
            <a:xfrm>
              <a:off x="2273150" y="3489925"/>
              <a:ext cx="1884600" cy="273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Fira Sans Extra Condensed Medium"/>
                  <a:ea typeface="Fira Sans Extra Condensed Medium"/>
                  <a:cs typeface="Fira Sans Extra Condensed Medium"/>
                  <a:sym typeface="Fira Sans Extra Condensed Medium"/>
                </a:rPr>
                <a:t>nhận định 2</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6"/>
          <p:cNvSpPr txBox="1"/>
          <p:nvPr>
            <p:ph type="title"/>
          </p:nvPr>
        </p:nvSpPr>
        <p:spPr>
          <a:xfrm>
            <a:off x="457200" y="224020"/>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US">
                <a:solidFill>
                  <a:schemeClr val="dk1"/>
                </a:solidFill>
              </a:rPr>
              <a:t>4. Những yếu tố tác động đến việc mua hàng</a:t>
            </a:r>
            <a:endParaRPr/>
          </a:p>
        </p:txBody>
      </p:sp>
      <p:sp>
        <p:nvSpPr>
          <p:cNvPr id="406" name="Google Shape;406;p16"/>
          <p:cNvSpPr txBox="1"/>
          <p:nvPr/>
        </p:nvSpPr>
        <p:spPr>
          <a:xfrm>
            <a:off x="342118" y="896625"/>
            <a:ext cx="1321658"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1" i="1" lang="en-US" sz="1600" u="sng" cap="none" strike="noStrike">
                <a:solidFill>
                  <a:schemeClr val="accent1"/>
                </a:solidFill>
                <a:latin typeface="Fira Sans Extra Condensed Medium"/>
                <a:ea typeface="Fira Sans Extra Condensed Medium"/>
                <a:cs typeface="Fira Sans Extra Condensed Medium"/>
                <a:sym typeface="Fira Sans Extra Condensed Medium"/>
              </a:rPr>
              <a:t>Trang bán</a:t>
            </a:r>
            <a:endParaRPr b="1" i="1" sz="1600" u="sng"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407" name="Google Shape;407;p16"/>
          <p:cNvSpPr txBox="1"/>
          <p:nvPr/>
        </p:nvSpPr>
        <p:spPr>
          <a:xfrm>
            <a:off x="1583426" y="3608330"/>
            <a:ext cx="3412697"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Cũng như có doanh thu cao nhất </a:t>
            </a:r>
            <a:endParaRPr/>
          </a:p>
        </p:txBody>
      </p:sp>
      <p:sp>
        <p:nvSpPr>
          <p:cNvPr id="408" name="Google Shape;408;p16"/>
          <p:cNvSpPr txBox="1"/>
          <p:nvPr/>
        </p:nvSpPr>
        <p:spPr>
          <a:xfrm>
            <a:off x="1583426" y="3087530"/>
            <a:ext cx="3701194"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Trang 1 có nhiều đơn hàng nhất</a:t>
            </a:r>
            <a:endParaRPr/>
          </a:p>
        </p:txBody>
      </p:sp>
      <p:pic>
        <p:nvPicPr>
          <p:cNvPr descr="https://lh3.googleusercontent.com/SefVpxhsYtba5-Cg6-u1iq-aORtJQgdp9xLh3cCDCEAg6i9zQhT4ABm2_mcTn7dqaGo8Uug7axLzaWYhgaHXdD4wOBkaRvPFG7s92uLkWYDBiAxMqTVO4dO1tGwl0MxmfqUuy-yQ5AgWO9nDbfBbbic" id="409" name="Google Shape;409;p16"/>
          <p:cNvPicPr preferRelativeResize="0"/>
          <p:nvPr/>
        </p:nvPicPr>
        <p:blipFill rotWithShape="1">
          <a:blip r:embed="rId3">
            <a:alphaModFix/>
          </a:blip>
          <a:srcRect b="22272" l="39013" r="35169" t="36776"/>
          <a:stretch/>
        </p:blipFill>
        <p:spPr>
          <a:xfrm>
            <a:off x="5953760" y="896625"/>
            <a:ext cx="2936240" cy="2621281"/>
          </a:xfrm>
          <a:prstGeom prst="rect">
            <a:avLst/>
          </a:prstGeom>
          <a:noFill/>
          <a:ln>
            <a:noFill/>
          </a:ln>
        </p:spPr>
      </p:pic>
      <p:sp>
        <p:nvSpPr>
          <p:cNvPr id="410" name="Google Shape;410;p16"/>
          <p:cNvSpPr txBox="1"/>
          <p:nvPr/>
        </p:nvSpPr>
        <p:spPr>
          <a:xfrm>
            <a:off x="1583426" y="4129130"/>
            <a:ext cx="3412697"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Doanh thu và số đơn hàng giảm dần từ trang 1 đến trang 5</a:t>
            </a:r>
            <a:endParaRPr/>
          </a:p>
        </p:txBody>
      </p:sp>
      <p:sp>
        <p:nvSpPr>
          <p:cNvPr id="411" name="Google Shape;411;p16"/>
          <p:cNvSpPr txBox="1"/>
          <p:nvPr/>
        </p:nvSpPr>
        <p:spPr>
          <a:xfrm>
            <a:off x="5247703" y="4053103"/>
            <a:ext cx="3774377"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Tuy nhiên, Trang 2 có trung bình doanh thu trên mỗi đơn cao nhất</a:t>
            </a:r>
            <a:endParaRPr b="0" i="0" sz="1400" u="none" cap="none" strike="noStrike">
              <a:solidFill>
                <a:srgbClr val="434343"/>
              </a:solidFill>
              <a:latin typeface="Roboto"/>
              <a:ea typeface="Roboto"/>
              <a:cs typeface="Roboto"/>
              <a:sym typeface="Roboto"/>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434343"/>
              </a:solidFill>
              <a:latin typeface="Roboto"/>
              <a:ea typeface="Roboto"/>
              <a:cs typeface="Roboto"/>
              <a:sym typeface="Roboto"/>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Các sản phẩm ở trang 2 có giá bán cao hơn các trang còn lại </a:t>
            </a:r>
            <a:endParaRPr/>
          </a:p>
        </p:txBody>
      </p:sp>
      <p:grpSp>
        <p:nvGrpSpPr>
          <p:cNvPr id="412" name="Google Shape;412;p16"/>
          <p:cNvGrpSpPr/>
          <p:nvPr/>
        </p:nvGrpSpPr>
        <p:grpSpPr>
          <a:xfrm rot="1100644">
            <a:off x="201446" y="761698"/>
            <a:ext cx="812013" cy="812013"/>
            <a:chOff x="-90653" y="763386"/>
            <a:chExt cx="2844944" cy="2844944"/>
          </a:xfrm>
        </p:grpSpPr>
        <p:sp>
          <p:nvSpPr>
            <p:cNvPr id="413" name="Google Shape;413;p16"/>
            <p:cNvSpPr/>
            <p:nvPr/>
          </p:nvSpPr>
          <p:spPr>
            <a:xfrm>
              <a:off x="-90653" y="763386"/>
              <a:ext cx="2844944" cy="2844944"/>
            </a:xfrm>
            <a:prstGeom prst="blockArc">
              <a:avLst>
                <a:gd fmla="val 21597691" name="adj1"/>
                <a:gd fmla="val 16212183" name="adj2"/>
                <a:gd fmla="val 8272"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a:off x="212546" y="1069858"/>
              <a:ext cx="2238600" cy="2238600"/>
            </a:xfrm>
            <a:prstGeom prst="blockArc">
              <a:avLst>
                <a:gd fmla="val 2077565" name="adj1"/>
                <a:gd fmla="val 16217890" name="adj2"/>
                <a:gd fmla="val 10528"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a:off x="545182" y="1400233"/>
              <a:ext cx="1573297" cy="1573297"/>
            </a:xfrm>
            <a:prstGeom prst="blockArc">
              <a:avLst>
                <a:gd fmla="val 5423556" name="adj1"/>
                <a:gd fmla="val 16203475" name="adj2"/>
                <a:gd fmla="val 14985"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6" name="Google Shape;416;p16"/>
          <p:cNvPicPr preferRelativeResize="0"/>
          <p:nvPr/>
        </p:nvPicPr>
        <p:blipFill rotWithShape="1">
          <a:blip r:embed="rId4">
            <a:alphaModFix/>
          </a:blip>
          <a:srcRect b="23147" l="3167" r="28666" t="21444"/>
          <a:stretch/>
        </p:blipFill>
        <p:spPr>
          <a:xfrm>
            <a:off x="1787735" y="884200"/>
            <a:ext cx="4042065" cy="1848083"/>
          </a:xfrm>
          <a:prstGeom prst="rect">
            <a:avLst/>
          </a:prstGeom>
          <a:noFill/>
          <a:ln>
            <a:noFill/>
          </a:ln>
        </p:spPr>
      </p:pic>
      <p:pic>
        <p:nvPicPr>
          <p:cNvPr id="417" name="Google Shape;417;p16"/>
          <p:cNvPicPr preferRelativeResize="0"/>
          <p:nvPr/>
        </p:nvPicPr>
        <p:blipFill rotWithShape="1">
          <a:blip r:embed="rId5">
            <a:alphaModFix/>
          </a:blip>
          <a:srcRect b="19000" l="3083" r="29417" t="25444"/>
          <a:stretch/>
        </p:blipFill>
        <p:spPr>
          <a:xfrm>
            <a:off x="1721180" y="766539"/>
            <a:ext cx="4108620" cy="1902139"/>
          </a:xfrm>
          <a:prstGeom prst="rect">
            <a:avLst/>
          </a:prstGeom>
          <a:noFill/>
          <a:ln>
            <a:noFill/>
          </a:ln>
        </p:spPr>
      </p:pic>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7"/>
          <p:cNvSpPr txBox="1"/>
          <p:nvPr/>
        </p:nvSpPr>
        <p:spPr>
          <a:xfrm>
            <a:off x="395630" y="904823"/>
            <a:ext cx="1668111"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1" i="1" lang="en-US" sz="1600" u="sng" cap="none" strike="noStrike">
                <a:solidFill>
                  <a:schemeClr val="accent1"/>
                </a:solidFill>
                <a:latin typeface="Fira Sans Extra Condensed Medium"/>
                <a:ea typeface="Fira Sans Extra Condensed Medium"/>
                <a:cs typeface="Fira Sans Extra Condensed Medium"/>
                <a:sym typeface="Fira Sans Extra Condensed Medium"/>
              </a:rPr>
              <a:t>Khu vực trưng bày</a:t>
            </a:r>
            <a:endParaRPr b="1" i="1" sz="1600" u="sng"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423" name="Google Shape;423;p17"/>
          <p:cNvGrpSpPr/>
          <p:nvPr/>
        </p:nvGrpSpPr>
        <p:grpSpPr>
          <a:xfrm rot="1100644">
            <a:off x="201446" y="761698"/>
            <a:ext cx="812013" cy="812013"/>
            <a:chOff x="-90653" y="763386"/>
            <a:chExt cx="2844944" cy="2844944"/>
          </a:xfrm>
        </p:grpSpPr>
        <p:sp>
          <p:nvSpPr>
            <p:cNvPr id="424" name="Google Shape;424;p17"/>
            <p:cNvSpPr/>
            <p:nvPr/>
          </p:nvSpPr>
          <p:spPr>
            <a:xfrm>
              <a:off x="-90653" y="763386"/>
              <a:ext cx="2844944" cy="2844944"/>
            </a:xfrm>
            <a:prstGeom prst="blockArc">
              <a:avLst>
                <a:gd fmla="val 21597691" name="adj1"/>
                <a:gd fmla="val 16212183" name="adj2"/>
                <a:gd fmla="val 8272"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7"/>
            <p:cNvSpPr/>
            <p:nvPr/>
          </p:nvSpPr>
          <p:spPr>
            <a:xfrm>
              <a:off x="212546" y="1069858"/>
              <a:ext cx="2238600" cy="2238600"/>
            </a:xfrm>
            <a:prstGeom prst="blockArc">
              <a:avLst>
                <a:gd fmla="val 2077565" name="adj1"/>
                <a:gd fmla="val 16217890" name="adj2"/>
                <a:gd fmla="val 10528"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7"/>
            <p:cNvSpPr/>
            <p:nvPr/>
          </p:nvSpPr>
          <p:spPr>
            <a:xfrm>
              <a:off x="545182" y="1400233"/>
              <a:ext cx="1573297" cy="1573297"/>
            </a:xfrm>
            <a:prstGeom prst="blockArc">
              <a:avLst>
                <a:gd fmla="val 5423556" name="adj1"/>
                <a:gd fmla="val 16203475" name="adj2"/>
                <a:gd fmla="val 14985"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ttps://lh3.googleusercontent.com/LrNVzhZoTl2I8gMdYPYMnBmPzL3vSYspwS-BzPXjh9fOUeH8sbECorMXNamahKSmqncV_I_QWr-clCVwbQWIrXWGmwe5o0FfyyfEq3g0QvawcRwTQbP6PFi25ygyMyGyAKMsVS5B7usS6JC3BFtmEwQ" id="427" name="Google Shape;427;p17"/>
          <p:cNvPicPr preferRelativeResize="0"/>
          <p:nvPr/>
        </p:nvPicPr>
        <p:blipFill rotWithShape="1">
          <a:blip r:embed="rId3">
            <a:alphaModFix/>
          </a:blip>
          <a:srcRect b="16934" l="15981" r="31366" t="21308"/>
          <a:stretch/>
        </p:blipFill>
        <p:spPr>
          <a:xfrm>
            <a:off x="2652486" y="1055101"/>
            <a:ext cx="4042228" cy="2670628"/>
          </a:xfrm>
          <a:prstGeom prst="rect">
            <a:avLst/>
          </a:prstGeom>
          <a:noFill/>
          <a:ln>
            <a:noFill/>
          </a:ln>
        </p:spPr>
      </p:pic>
      <p:sp>
        <p:nvSpPr>
          <p:cNvPr id="428" name="Google Shape;428;p17"/>
          <p:cNvSpPr txBox="1"/>
          <p:nvPr/>
        </p:nvSpPr>
        <p:spPr>
          <a:xfrm>
            <a:off x="2592169" y="3820502"/>
            <a:ext cx="6479260"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Có thể thấy ở góc trên bên trái và góc trên ở giữa có lượng mua nhiều hơn</a:t>
            </a:r>
            <a:endParaRPr/>
          </a:p>
        </p:txBody>
      </p:sp>
      <p:sp>
        <p:nvSpPr>
          <p:cNvPr id="429" name="Google Shape;429;p17"/>
          <p:cNvSpPr txBox="1"/>
          <p:nvPr/>
        </p:nvSpPr>
        <p:spPr>
          <a:xfrm>
            <a:off x="2592169" y="4436075"/>
            <a:ext cx="6370402"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Khu vực phía dưới bên trái và ở giữa là khu vực dễ nhìn thấy, có lượng mua đứng thứ hai </a:t>
            </a:r>
            <a:endParaRPr b="0" i="0" sz="1400" u="none" cap="none" strike="noStrike">
              <a:solidFill>
                <a:srgbClr val="434343"/>
              </a:solidFill>
              <a:latin typeface="Roboto"/>
              <a:ea typeface="Roboto"/>
              <a:cs typeface="Roboto"/>
              <a:sym typeface="Roboto"/>
            </a:endParaRPr>
          </a:p>
        </p:txBody>
      </p:sp>
      <p:sp>
        <p:nvSpPr>
          <p:cNvPr id="430" name="Google Shape;430;p17"/>
          <p:cNvSpPr txBox="1"/>
          <p:nvPr>
            <p:ph type="title"/>
          </p:nvPr>
        </p:nvSpPr>
        <p:spPr>
          <a:xfrm>
            <a:off x="457200" y="224020"/>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US">
                <a:solidFill>
                  <a:schemeClr val="dk1"/>
                </a:solidFill>
              </a:rPr>
              <a:t>4. Những yếu tố tác động đến việc mua hàng</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8"/>
          <p:cNvSpPr txBox="1"/>
          <p:nvPr/>
        </p:nvSpPr>
        <p:spPr>
          <a:xfrm>
            <a:off x="395630" y="904823"/>
            <a:ext cx="2158884"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1" i="1" lang="en-US" sz="1600" u="sng" cap="none" strike="noStrike">
                <a:solidFill>
                  <a:schemeClr val="accent1"/>
                </a:solidFill>
                <a:latin typeface="Fira Sans Extra Condensed Medium"/>
                <a:ea typeface="Fira Sans Extra Condensed Medium"/>
                <a:cs typeface="Fira Sans Extra Condensed Medium"/>
                <a:sym typeface="Fira Sans Extra Condensed Medium"/>
              </a:rPr>
              <a:t>Doanh thu theo màu sắc</a:t>
            </a:r>
            <a:endParaRPr b="1" i="1" sz="1600" u="sng"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436" name="Google Shape;436;p18"/>
          <p:cNvGrpSpPr/>
          <p:nvPr/>
        </p:nvGrpSpPr>
        <p:grpSpPr>
          <a:xfrm rot="1100644">
            <a:off x="201446" y="761698"/>
            <a:ext cx="812013" cy="812013"/>
            <a:chOff x="-90653" y="763386"/>
            <a:chExt cx="2844944" cy="2844944"/>
          </a:xfrm>
        </p:grpSpPr>
        <p:sp>
          <p:nvSpPr>
            <p:cNvPr id="437" name="Google Shape;437;p18"/>
            <p:cNvSpPr/>
            <p:nvPr/>
          </p:nvSpPr>
          <p:spPr>
            <a:xfrm>
              <a:off x="-90653" y="763386"/>
              <a:ext cx="2844944" cy="2844944"/>
            </a:xfrm>
            <a:prstGeom prst="blockArc">
              <a:avLst>
                <a:gd fmla="val 21597691" name="adj1"/>
                <a:gd fmla="val 16212183" name="adj2"/>
                <a:gd fmla="val 8272"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8"/>
            <p:cNvSpPr/>
            <p:nvPr/>
          </p:nvSpPr>
          <p:spPr>
            <a:xfrm>
              <a:off x="212546" y="1069858"/>
              <a:ext cx="2238600" cy="2238600"/>
            </a:xfrm>
            <a:prstGeom prst="blockArc">
              <a:avLst>
                <a:gd fmla="val 2077565" name="adj1"/>
                <a:gd fmla="val 16217890" name="adj2"/>
                <a:gd fmla="val 10528"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8"/>
            <p:cNvSpPr/>
            <p:nvPr/>
          </p:nvSpPr>
          <p:spPr>
            <a:xfrm>
              <a:off x="545182" y="1400233"/>
              <a:ext cx="1573297" cy="1573297"/>
            </a:xfrm>
            <a:prstGeom prst="blockArc">
              <a:avLst>
                <a:gd fmla="val 5423556" name="adj1"/>
                <a:gd fmla="val 16203475" name="adj2"/>
                <a:gd fmla="val 14985"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 name="Google Shape;440;p18"/>
          <p:cNvSpPr txBox="1"/>
          <p:nvPr/>
        </p:nvSpPr>
        <p:spPr>
          <a:xfrm>
            <a:off x="457200" y="224020"/>
            <a:ext cx="82032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Fira Sans Extra Condensed Medium"/>
              <a:buNone/>
            </a:pPr>
            <a:r>
              <a:rPr b="0" i="0" lang="en-US" sz="2500" u="none" cap="none" strike="noStrike">
                <a:solidFill>
                  <a:schemeClr val="dk1"/>
                </a:solidFill>
                <a:latin typeface="Fira Sans Extra Condensed Medium"/>
                <a:ea typeface="Fira Sans Extra Condensed Medium"/>
                <a:cs typeface="Fira Sans Extra Condensed Medium"/>
                <a:sym typeface="Fira Sans Extra Condensed Medium"/>
              </a:rPr>
              <a:t>4. Những yếu tố tác động đến việc mua hàng</a:t>
            </a:r>
            <a:endParaRPr b="0" i="0" sz="25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pic>
        <p:nvPicPr>
          <p:cNvPr descr="https://lh5.googleusercontent.com/cQgBDxDTyHhGWMmGfXnphE8euOAJWnbLxdt8GjAqJT06KHqR3R-PYOguz3YsYCj2zvtt6IHdf9su6-TuCPLsUUiMCZ5D3FaAAA1vj1zx4S1xmjx2YCAkmNNbPgMVIhUG30U0UJqDHohMOtZjvzYr6Oc" id="441" name="Google Shape;441;p18"/>
          <p:cNvPicPr preferRelativeResize="0"/>
          <p:nvPr/>
        </p:nvPicPr>
        <p:blipFill rotWithShape="1">
          <a:blip r:embed="rId3">
            <a:alphaModFix/>
          </a:blip>
          <a:srcRect b="14685" l="3070" r="75542" t="20620"/>
          <a:stretch/>
        </p:blipFill>
        <p:spPr>
          <a:xfrm>
            <a:off x="5625298" y="863221"/>
            <a:ext cx="2434011" cy="4133795"/>
          </a:xfrm>
          <a:prstGeom prst="rect">
            <a:avLst/>
          </a:prstGeom>
          <a:noFill/>
          <a:ln>
            <a:noFill/>
          </a:ln>
        </p:spPr>
      </p:pic>
      <p:sp>
        <p:nvSpPr>
          <p:cNvPr id="442" name="Google Shape;442;p18"/>
          <p:cNvSpPr txBox="1"/>
          <p:nvPr/>
        </p:nvSpPr>
        <p:spPr>
          <a:xfrm>
            <a:off x="565538" y="2854556"/>
            <a:ext cx="4165392"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Trong các sản phẩm màu đen thì các loại váy màu đen được mua nhiều hơn</a:t>
            </a:r>
            <a:endParaRPr/>
          </a:p>
        </p:txBody>
      </p:sp>
      <p:sp>
        <p:nvSpPr>
          <p:cNvPr id="443" name="Google Shape;443;p18"/>
          <p:cNvSpPr txBox="1"/>
          <p:nvPr/>
        </p:nvSpPr>
        <p:spPr>
          <a:xfrm>
            <a:off x="596872" y="2045694"/>
            <a:ext cx="4121536"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Sản phẩm có màu đen và màu xanh là những sản phẩm được ưa chuộng nhất</a:t>
            </a:r>
            <a:endParaRPr/>
          </a:p>
        </p:txBody>
      </p:sp>
      <p:sp>
        <p:nvSpPr>
          <p:cNvPr id="444" name="Google Shape;444;p18"/>
          <p:cNvSpPr txBox="1"/>
          <p:nvPr/>
        </p:nvSpPr>
        <p:spPr>
          <a:xfrm>
            <a:off x="565538" y="3651824"/>
            <a:ext cx="4165392" cy="5208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Trong những sản phẩm màu xanh thì các loại Trousers màu xanh lại có nhiều đơn hàng hơn</a:t>
            </a:r>
            <a:endParaRPr/>
          </a:p>
        </p:txBody>
      </p:sp>
      <p:grpSp>
        <p:nvGrpSpPr>
          <p:cNvPr id="445" name="Google Shape;445;p18"/>
          <p:cNvGrpSpPr/>
          <p:nvPr/>
        </p:nvGrpSpPr>
        <p:grpSpPr>
          <a:xfrm>
            <a:off x="5353041" y="711602"/>
            <a:ext cx="3221999" cy="4378685"/>
            <a:chOff x="5554178" y="569271"/>
            <a:chExt cx="3323599" cy="4623726"/>
          </a:xfrm>
        </p:grpSpPr>
        <p:pic>
          <p:nvPicPr>
            <p:cNvPr descr="https://lh5.googleusercontent.com/DXvskaXA968bcOPBuCa73vo3hS8lNn7ipjJt8lHmKac3bN3Lh5gFXTaIBOOz4N3flmGOsazR0aMv6Sz17aiRQ9jWwuzbuOjZEAWfmxInK-5L1qSFq7Y0b0_yt5HzHEsCG7mhovkzPVbbeLkMhNRfytA" id="446" name="Google Shape;446;p18"/>
            <p:cNvPicPr preferRelativeResize="0"/>
            <p:nvPr/>
          </p:nvPicPr>
          <p:blipFill rotWithShape="1">
            <a:blip r:embed="rId4">
              <a:alphaModFix/>
            </a:blip>
            <a:srcRect b="20503" l="40686" r="27475" t="22740"/>
            <a:stretch/>
          </p:blipFill>
          <p:spPr>
            <a:xfrm>
              <a:off x="5625298" y="569271"/>
              <a:ext cx="3035102" cy="2360847"/>
            </a:xfrm>
            <a:prstGeom prst="rect">
              <a:avLst/>
            </a:prstGeom>
            <a:noFill/>
            <a:ln>
              <a:noFill/>
            </a:ln>
          </p:spPr>
        </p:pic>
        <p:pic>
          <p:nvPicPr>
            <p:cNvPr descr="https://lh5.googleusercontent.com/DXvskaXA968bcOPBuCa73vo3hS8lNn7ipjJt8lHmKac3bN3Lh5gFXTaIBOOz4N3flmGOsazR0aMv6Sz17aiRQ9jWwuzbuOjZEAWfmxInK-5L1qSFq7Y0b0_yt5HzHEsCG7mhovkzPVbbeLkMhNRfytA" id="447" name="Google Shape;447;p18"/>
            <p:cNvPicPr preferRelativeResize="0"/>
            <p:nvPr/>
          </p:nvPicPr>
          <p:blipFill rotWithShape="1">
            <a:blip r:embed="rId4">
              <a:alphaModFix/>
            </a:blip>
            <a:srcRect b="19621" l="4517" r="60181" t="23622"/>
            <a:stretch/>
          </p:blipFill>
          <p:spPr>
            <a:xfrm>
              <a:off x="5554178" y="2832150"/>
              <a:ext cx="3323599" cy="2360847"/>
            </a:xfrm>
            <a:prstGeom prst="rect">
              <a:avLst/>
            </a:prstGeom>
            <a:noFill/>
            <a:ln>
              <a:noFill/>
            </a:ln>
          </p:spPr>
        </p:pic>
      </p:grpSp>
      <p:pic>
        <p:nvPicPr>
          <p:cNvPr descr="https://lh4.googleusercontent.com/P1G1mpWBLtl8DAfU324TElQnXCgqno5-ll-AdOX6vItw-RaG7bDKK8gkZVkQc_qJBZSnz2fkhl_CxJCFP1Ao7xuhmDKmoYpNaSOLpUL_AajuX-AJAv0hW3F-RxBlC3VSNdNdx-xjH-M7t1neg5eesdo" id="448" name="Google Shape;448;p18"/>
          <p:cNvPicPr preferRelativeResize="0"/>
          <p:nvPr/>
        </p:nvPicPr>
        <p:blipFill rotWithShape="1">
          <a:blip r:embed="rId5">
            <a:alphaModFix/>
          </a:blip>
          <a:srcRect b="20292" l="42873" r="26620" t="29413"/>
          <a:stretch/>
        </p:blipFill>
        <p:spPr>
          <a:xfrm>
            <a:off x="5023407" y="894538"/>
            <a:ext cx="3881266" cy="3604033"/>
          </a:xfrm>
          <a:prstGeom prst="rect">
            <a:avLst/>
          </a:prstGeom>
          <a:noFill/>
          <a:ln>
            <a:noFill/>
          </a:ln>
        </p:spPr>
      </p:pic>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441"/>
                                        </p:tgtEl>
                                        <p:attrNameLst>
                                          <p:attrName>ppt_y</p:attrName>
                                        </p:attrNameLst>
                                      </p:cBhvr>
                                      <p:tavLst>
                                        <p:tav fmla="" tm="0">
                                          <p:val>
                                            <p:strVal val="#ppt_y"/>
                                          </p:val>
                                        </p:tav>
                                        <p:tav fmla="" tm="100000">
                                          <p:val>
                                            <p:strVal val="#ppt_y+1"/>
                                          </p:val>
                                        </p:tav>
                                      </p:tavLst>
                                    </p:anim>
                                    <p:set>
                                      <p:cBhvr>
                                        <p:cTn dur="1" fill="hold">
                                          <p:stCondLst>
                                            <p:cond delay="500"/>
                                          </p:stCondLst>
                                        </p:cTn>
                                        <p:tgtEl>
                                          <p:spTgt spid="44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445"/>
                                        </p:tgtEl>
                                        <p:attrNameLst>
                                          <p:attrName>ppt_y</p:attrName>
                                        </p:attrNameLst>
                                      </p:cBhvr>
                                      <p:tavLst>
                                        <p:tav fmla="" tm="0">
                                          <p:val>
                                            <p:strVal val="#ppt_y"/>
                                          </p:val>
                                        </p:tav>
                                        <p:tav fmla="" tm="100000">
                                          <p:val>
                                            <p:strVal val="#ppt_y+1"/>
                                          </p:val>
                                        </p:tav>
                                      </p:tavLst>
                                    </p:anim>
                                    <p:set>
                                      <p:cBhvr>
                                        <p:cTn dur="1" fill="hold">
                                          <p:stCondLst>
                                            <p:cond delay="500"/>
                                          </p:stCondLst>
                                        </p:cTn>
                                        <p:tgtEl>
                                          <p:spTgt spid="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500"/>
                                        <p:tgtEl>
                                          <p:spTgt spid="4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500"/>
                                        <p:tgtEl>
                                          <p:spTgt spid="4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19"/>
          <p:cNvGrpSpPr/>
          <p:nvPr/>
        </p:nvGrpSpPr>
        <p:grpSpPr>
          <a:xfrm rot="1100644">
            <a:off x="201446" y="761698"/>
            <a:ext cx="812013" cy="812013"/>
            <a:chOff x="-90653" y="763386"/>
            <a:chExt cx="2844944" cy="2844944"/>
          </a:xfrm>
        </p:grpSpPr>
        <p:sp>
          <p:nvSpPr>
            <p:cNvPr id="454" name="Google Shape;454;p19"/>
            <p:cNvSpPr/>
            <p:nvPr/>
          </p:nvSpPr>
          <p:spPr>
            <a:xfrm>
              <a:off x="-90653" y="763386"/>
              <a:ext cx="2844944" cy="2844944"/>
            </a:xfrm>
            <a:prstGeom prst="blockArc">
              <a:avLst>
                <a:gd fmla="val 21597691" name="adj1"/>
                <a:gd fmla="val 16212183" name="adj2"/>
                <a:gd fmla="val 8272"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9"/>
            <p:cNvSpPr/>
            <p:nvPr/>
          </p:nvSpPr>
          <p:spPr>
            <a:xfrm>
              <a:off x="212546" y="1069858"/>
              <a:ext cx="2238600" cy="2238600"/>
            </a:xfrm>
            <a:prstGeom prst="blockArc">
              <a:avLst>
                <a:gd fmla="val 2077565" name="adj1"/>
                <a:gd fmla="val 16217890" name="adj2"/>
                <a:gd fmla="val 10528"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9"/>
            <p:cNvSpPr/>
            <p:nvPr/>
          </p:nvSpPr>
          <p:spPr>
            <a:xfrm>
              <a:off x="545182" y="1400233"/>
              <a:ext cx="1573297" cy="1573297"/>
            </a:xfrm>
            <a:prstGeom prst="blockArc">
              <a:avLst>
                <a:gd fmla="val 5423556" name="adj1"/>
                <a:gd fmla="val 16203475" name="adj2"/>
                <a:gd fmla="val 14985"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19"/>
          <p:cNvSpPr txBox="1"/>
          <p:nvPr/>
        </p:nvSpPr>
        <p:spPr>
          <a:xfrm>
            <a:off x="517671" y="962800"/>
            <a:ext cx="3275037" cy="48133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Fira Sans Extra Condensed Medium"/>
              <a:buNone/>
            </a:pPr>
            <a:r>
              <a:rPr b="1" i="1" lang="en-US" sz="1600" u="sng" cap="none" strike="noStrike">
                <a:solidFill>
                  <a:schemeClr val="accent1"/>
                </a:solidFill>
                <a:latin typeface="Fira Sans Extra Condensed Medium"/>
                <a:ea typeface="Fira Sans Extra Condensed Medium"/>
                <a:cs typeface="Fira Sans Extra Condensed Medium"/>
                <a:sym typeface="Fira Sans Extra Condensed Medium"/>
              </a:rPr>
              <a:t>Phong cách chụp ảnh mẫu ảnh hưởng tới doanh thu</a:t>
            </a:r>
            <a:endParaRPr/>
          </a:p>
        </p:txBody>
      </p:sp>
      <p:sp>
        <p:nvSpPr>
          <p:cNvPr id="458" name="Google Shape;458;p19"/>
          <p:cNvSpPr txBox="1"/>
          <p:nvPr>
            <p:ph type="title"/>
          </p:nvPr>
        </p:nvSpPr>
        <p:spPr>
          <a:xfrm>
            <a:off x="457200" y="224020"/>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US">
                <a:solidFill>
                  <a:schemeClr val="dk1"/>
                </a:solidFill>
              </a:rPr>
              <a:t>4. Những yếu tố tác động đến việc mua hàng</a:t>
            </a:r>
            <a:endParaRPr/>
          </a:p>
        </p:txBody>
      </p:sp>
      <p:sp>
        <p:nvSpPr>
          <p:cNvPr id="459" name="Google Shape;459;p19"/>
          <p:cNvSpPr txBox="1"/>
          <p:nvPr/>
        </p:nvSpPr>
        <p:spPr>
          <a:xfrm>
            <a:off x="94298" y="1978013"/>
            <a:ext cx="4121785" cy="956945"/>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Sử dụng phong cách chụp ảnh nhiều thì lượng order cũng nhiều doanh thu tăng tỉ lệ thuận nha</a:t>
            </a:r>
            <a:endParaRPr b="0" i="0" sz="1400" u="none" cap="none" strike="noStrike">
              <a:solidFill>
                <a:srgbClr val="434343"/>
              </a:solidFill>
              <a:latin typeface="Roboto"/>
              <a:ea typeface="Roboto"/>
              <a:cs typeface="Roboto"/>
              <a:sym typeface="Roboto"/>
            </a:endParaRPr>
          </a:p>
        </p:txBody>
      </p:sp>
      <p:pic>
        <p:nvPicPr>
          <p:cNvPr id="460" name="Google Shape;460;p19"/>
          <p:cNvPicPr preferRelativeResize="0"/>
          <p:nvPr/>
        </p:nvPicPr>
        <p:blipFill rotWithShape="1">
          <a:blip r:embed="rId3">
            <a:alphaModFix/>
          </a:blip>
          <a:srcRect b="14259" l="24833" r="27665" t="22926"/>
          <a:stretch/>
        </p:blipFill>
        <p:spPr>
          <a:xfrm>
            <a:off x="4247807" y="1203465"/>
            <a:ext cx="4896193" cy="3642080"/>
          </a:xfrm>
          <a:prstGeom prst="rect">
            <a:avLst/>
          </a:prstGeom>
          <a:noFill/>
          <a:ln>
            <a:noFill/>
          </a:ln>
        </p:spPr>
      </p:pic>
      <p:sp>
        <p:nvSpPr>
          <p:cNvPr id="461" name="Google Shape;461;p19"/>
          <p:cNvSpPr txBox="1"/>
          <p:nvPr/>
        </p:nvSpPr>
        <p:spPr>
          <a:xfrm>
            <a:off x="94298" y="3176905"/>
            <a:ext cx="4121785" cy="956945"/>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Phong cách chụp ảnh mẫu theo kiểu En face được khách hàng ưu chuộng hơn, chiếm tỉ lệ khá lớn và mang lại nhiều doanh thu</a:t>
            </a:r>
            <a:endParaRPr b="0" i="0" sz="1400" u="none" cap="none" strike="noStrike">
              <a:solidFill>
                <a:srgbClr val="434343"/>
              </a:solidFill>
              <a:latin typeface="Roboto"/>
              <a:ea typeface="Roboto"/>
              <a:cs typeface="Roboto"/>
              <a:sym typeface="Roboto"/>
            </a:endParaRPr>
          </a:p>
        </p:txBody>
      </p:sp>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500"/>
                                        <p:tgtEl>
                                          <p:spTgt spid="4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ph type="title"/>
          </p:nvPr>
        </p:nvSpPr>
        <p:spPr>
          <a:xfrm>
            <a:off x="3279775" y="109697"/>
            <a:ext cx="2698113"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00"/>
              <a:buNone/>
            </a:pPr>
            <a:r>
              <a:rPr lang="en-US" sz="3600">
                <a:solidFill>
                  <a:schemeClr val="accent1"/>
                </a:solidFill>
              </a:rPr>
              <a:t>Mô tả dữ liệu</a:t>
            </a:r>
            <a:endParaRPr sz="3600">
              <a:solidFill>
                <a:schemeClr val="accent1"/>
              </a:solidFill>
            </a:endParaRPr>
          </a:p>
        </p:txBody>
      </p:sp>
      <p:graphicFrame>
        <p:nvGraphicFramePr>
          <p:cNvPr id="85" name="Google Shape;85;p2"/>
          <p:cNvGraphicFramePr/>
          <p:nvPr/>
        </p:nvGraphicFramePr>
        <p:xfrm>
          <a:off x="720000" y="1556767"/>
          <a:ext cx="3000000" cy="3000000"/>
        </p:xfrm>
        <a:graphic>
          <a:graphicData uri="http://schemas.openxmlformats.org/drawingml/2006/table">
            <a:tbl>
              <a:tblPr>
                <a:noFill/>
                <a:tableStyleId>{5897C92A-D329-45EF-A5F5-D3F2588C5AD4}</a:tableStyleId>
              </a:tblPr>
              <a:tblGrid>
                <a:gridCol w="2368125"/>
                <a:gridCol w="5335875"/>
              </a:tblGrid>
              <a:tr h="361525">
                <a:tc>
                  <a:txBody>
                    <a:bodyPr/>
                    <a:lstStyle/>
                    <a:p>
                      <a:pPr indent="0" lvl="0" marL="0" marR="0" rtl="0" algn="l">
                        <a:lnSpc>
                          <a:spcPct val="100000"/>
                        </a:lnSpc>
                        <a:spcBef>
                          <a:spcPts val="0"/>
                        </a:spcBef>
                        <a:spcAft>
                          <a:spcPts val="0"/>
                        </a:spcAft>
                        <a:buClr>
                          <a:srgbClr val="000000"/>
                        </a:buClr>
                        <a:buSzPts val="1200"/>
                        <a:buFont typeface="Arial"/>
                        <a:buNone/>
                      </a:pPr>
                      <a:r>
                        <a:rPr b="1" lang="en-US" sz="1200" u="sng" cap="none" strike="noStrike">
                          <a:solidFill>
                            <a:schemeClr val="accent1"/>
                          </a:solidFill>
                          <a:latin typeface="Albert Sans"/>
                          <a:ea typeface="Albert Sans"/>
                          <a:cs typeface="Albert Sans"/>
                          <a:sym typeface="Albert Sans"/>
                        </a:rPr>
                        <a:t>Tên dữ liệu</a:t>
                      </a:r>
                      <a:endParaRPr b="1" sz="1200" u="sng" cap="none" strike="noStrike">
                        <a:solidFill>
                          <a:schemeClr val="accent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lbert Sans"/>
                          <a:ea typeface="Albert Sans"/>
                          <a:cs typeface="Albert Sans"/>
                          <a:sym typeface="Albert Sans"/>
                        </a:rPr>
                        <a:t>Clickstream Data for Online Shopping</a:t>
                      </a:r>
                      <a:endParaRPr sz="1200" u="none" cap="none" strike="noStrike">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marR="0" rtl="0" algn="l">
                        <a:lnSpc>
                          <a:spcPct val="100000"/>
                        </a:lnSpc>
                        <a:spcBef>
                          <a:spcPts val="0"/>
                        </a:spcBef>
                        <a:spcAft>
                          <a:spcPts val="0"/>
                        </a:spcAft>
                        <a:buClr>
                          <a:srgbClr val="000000"/>
                        </a:buClr>
                        <a:buSzPts val="1200"/>
                        <a:buFont typeface="Arial"/>
                        <a:buNone/>
                      </a:pPr>
                      <a:r>
                        <a:rPr b="1" lang="en-US" sz="1200" u="sng" cap="none" strike="noStrike">
                          <a:solidFill>
                            <a:schemeClr val="accent1"/>
                          </a:solidFill>
                          <a:latin typeface="Albert Sans"/>
                          <a:ea typeface="Albert Sans"/>
                          <a:cs typeface="Albert Sans"/>
                          <a:sym typeface="Albert Sans"/>
                        </a:rPr>
                        <a:t>Tạm dịch </a:t>
                      </a:r>
                      <a:endParaRPr b="1" sz="1200" u="sng" cap="none" strike="noStrike">
                        <a:solidFill>
                          <a:schemeClr val="accent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lbert Sans"/>
                          <a:ea typeface="Albert Sans"/>
                          <a:cs typeface="Albert Sans"/>
                          <a:sym typeface="Albert Sans"/>
                        </a:rPr>
                        <a:t>Dữ liệu dòng nhấp chuột tại một cửa hàng mua sắm trực tuyến</a:t>
                      </a:r>
                      <a:endParaRPr sz="1200" u="none" cap="none" strike="noStrike">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marR="0" rtl="0" algn="l">
                        <a:lnSpc>
                          <a:spcPct val="100000"/>
                        </a:lnSpc>
                        <a:spcBef>
                          <a:spcPts val="0"/>
                        </a:spcBef>
                        <a:spcAft>
                          <a:spcPts val="0"/>
                        </a:spcAft>
                        <a:buClr>
                          <a:srgbClr val="000000"/>
                        </a:buClr>
                        <a:buSzPts val="1200"/>
                        <a:buFont typeface="Arial"/>
                        <a:buNone/>
                      </a:pPr>
                      <a:r>
                        <a:rPr b="1" lang="en-US" sz="1200" u="sng" cap="none" strike="noStrike">
                          <a:solidFill>
                            <a:schemeClr val="accent1"/>
                          </a:solidFill>
                          <a:latin typeface="Albert Sans"/>
                          <a:ea typeface="Albert Sans"/>
                          <a:cs typeface="Albert Sans"/>
                          <a:sym typeface="Albert Sans"/>
                        </a:rPr>
                        <a:t>Số cột</a:t>
                      </a:r>
                      <a:endParaRPr b="1" sz="1200" u="sng" cap="none" strike="noStrike">
                        <a:solidFill>
                          <a:schemeClr val="accent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lbert Sans"/>
                          <a:ea typeface="Albert Sans"/>
                          <a:cs typeface="Albert Sans"/>
                          <a:sym typeface="Albert Sans"/>
                        </a:rPr>
                        <a:t>14 cột</a:t>
                      </a:r>
                      <a:endParaRPr sz="1200" u="none" cap="none" strike="noStrike">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marR="0" rtl="0" algn="l">
                        <a:lnSpc>
                          <a:spcPct val="100000"/>
                        </a:lnSpc>
                        <a:spcBef>
                          <a:spcPts val="0"/>
                        </a:spcBef>
                        <a:spcAft>
                          <a:spcPts val="0"/>
                        </a:spcAft>
                        <a:buClr>
                          <a:srgbClr val="000000"/>
                        </a:buClr>
                        <a:buSzPts val="1200"/>
                        <a:buFont typeface="Arial"/>
                        <a:buNone/>
                      </a:pPr>
                      <a:r>
                        <a:rPr b="1" lang="en-US" sz="1200" u="sng" cap="none" strike="noStrike">
                          <a:solidFill>
                            <a:schemeClr val="accent1"/>
                          </a:solidFill>
                          <a:latin typeface="Albert Sans"/>
                          <a:ea typeface="Albert Sans"/>
                          <a:cs typeface="Albert Sans"/>
                          <a:sym typeface="Albert Sans"/>
                        </a:rPr>
                        <a:t>Số dòng</a:t>
                      </a:r>
                      <a:endParaRPr b="1" sz="1200" u="sng" cap="none" strike="noStrike">
                        <a:solidFill>
                          <a:schemeClr val="accent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lbert Sans"/>
                          <a:ea typeface="Albert Sans"/>
                          <a:cs typeface="Albert Sans"/>
                          <a:sym typeface="Albert Sans"/>
                        </a:rPr>
                        <a:t>165473 dòng</a:t>
                      </a:r>
                      <a:endParaRPr sz="1200" u="none" cap="none" strike="noStrike">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2150">
                <a:tc>
                  <a:txBody>
                    <a:bodyPr/>
                    <a:lstStyle/>
                    <a:p>
                      <a:pPr indent="0" lvl="0" marL="0" marR="0" rtl="0" algn="l">
                        <a:lnSpc>
                          <a:spcPct val="100000"/>
                        </a:lnSpc>
                        <a:spcBef>
                          <a:spcPts val="0"/>
                        </a:spcBef>
                        <a:spcAft>
                          <a:spcPts val="0"/>
                        </a:spcAft>
                        <a:buClr>
                          <a:srgbClr val="000000"/>
                        </a:buClr>
                        <a:buSzPts val="1200"/>
                        <a:buFont typeface="Arial"/>
                        <a:buNone/>
                      </a:pPr>
                      <a:r>
                        <a:rPr b="1" lang="en-US" sz="1200" u="sng" cap="none" strike="noStrike">
                          <a:solidFill>
                            <a:schemeClr val="accent1"/>
                          </a:solidFill>
                          <a:latin typeface="Albert Sans"/>
                          <a:ea typeface="Albert Sans"/>
                          <a:cs typeface="Albert Sans"/>
                          <a:sym typeface="Albert Sans"/>
                        </a:rPr>
                        <a:t>Nguồn dữ liệu</a:t>
                      </a:r>
                      <a:endParaRPr b="1" sz="1200" u="sng" cap="none" strike="noStrike">
                        <a:solidFill>
                          <a:schemeClr val="accent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lbert Sans"/>
                          <a:ea typeface="Albert Sans"/>
                          <a:cs typeface="Albert Sans"/>
                          <a:sym typeface="Albert Sans"/>
                        </a:rPr>
                        <a:t>clickstream data for online shopping. (2019). UCI Machine Learning Repository. https://doi.org/10.24432/C5QK7X.</a:t>
                      </a:r>
                      <a:endParaRPr sz="1200" u="none" cap="none" strike="noStrike">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144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sng" cap="none" strike="noStrike">
                          <a:solidFill>
                            <a:schemeClr val="accent1"/>
                          </a:solidFill>
                          <a:latin typeface="Albert Sans"/>
                          <a:ea typeface="Albert Sans"/>
                          <a:cs typeface="Albert Sans"/>
                          <a:sym typeface="Albert Sans"/>
                        </a:rPr>
                        <a:t>Thông tin thêm</a:t>
                      </a:r>
                      <a:endParaRPr b="1" sz="1200" u="sng" cap="none" strike="noStrike">
                        <a:solidFill>
                          <a:schemeClr val="accent1"/>
                        </a:solidFill>
                        <a:latin typeface="Albert Sans"/>
                        <a:ea typeface="Albert Sans"/>
                        <a:cs typeface="Albert Sans"/>
                        <a:sym typeface="Albert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lbert Sans"/>
                          <a:ea typeface="Albert Sans"/>
                          <a:cs typeface="Albert Sans"/>
                          <a:sym typeface="Albert Sans"/>
                        </a:rPr>
                        <a:t>Bộ dữ liệu chứa thông tin về dòng nhấp chuột từ cửa hàng trực tuyến cung cấp quần áo cho phụ nữ mang thai. Dữ liệu từ năm tháng của năm 2008 và bao gồm, trong số những dữ liệu khác, danh mục sản phẩm, vị trí của ảnh trên trang, quốc gia xuất xứ của địa chỉ IP và giá sản phẩm tính bằng đô la Mỹ.</a:t>
                      </a:r>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pSp>
        <p:nvGrpSpPr>
          <p:cNvPr id="86" name="Google Shape;86;p2"/>
          <p:cNvGrpSpPr/>
          <p:nvPr/>
        </p:nvGrpSpPr>
        <p:grpSpPr>
          <a:xfrm>
            <a:off x="2725225" y="1079922"/>
            <a:ext cx="3693550" cy="254495"/>
            <a:chOff x="2725225" y="1197657"/>
            <a:chExt cx="3693550" cy="254495"/>
          </a:xfrm>
        </p:grpSpPr>
        <p:sp>
          <p:nvSpPr>
            <p:cNvPr id="87" name="Google Shape;87;p2"/>
            <p:cNvSpPr/>
            <p:nvPr/>
          </p:nvSpPr>
          <p:spPr>
            <a:xfrm>
              <a:off x="2725225" y="1197657"/>
              <a:ext cx="1109100" cy="254495"/>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500" u="none" cap="none" strike="noStrike">
                  <a:solidFill>
                    <a:schemeClr val="lt1"/>
                  </a:solidFill>
                  <a:latin typeface="Fira Sans Extra Condensed Medium"/>
                  <a:ea typeface="Fira Sans Extra Condensed Medium"/>
                  <a:cs typeface="Fira Sans Extra Condensed Medium"/>
                  <a:sym typeface="Fira Sans Extra Condensed Medium"/>
                </a:rPr>
                <a:t>Tên</a:t>
              </a:r>
              <a:endParaRPr b="0" i="0" sz="1200" u="none" cap="none" strike="noStrike">
                <a:solidFill>
                  <a:schemeClr val="lt1"/>
                </a:solidFill>
                <a:latin typeface="Arial"/>
                <a:ea typeface="Arial"/>
                <a:cs typeface="Arial"/>
                <a:sym typeface="Arial"/>
              </a:endParaRPr>
            </a:p>
          </p:txBody>
        </p:sp>
        <p:sp>
          <p:nvSpPr>
            <p:cNvPr id="88" name="Google Shape;88;p2"/>
            <p:cNvSpPr/>
            <p:nvPr/>
          </p:nvSpPr>
          <p:spPr>
            <a:xfrm>
              <a:off x="4017450" y="1197657"/>
              <a:ext cx="1109100" cy="254495"/>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Fira Sans Extra Condensed Medium"/>
                  <a:ea typeface="Fira Sans Extra Condensed Medium"/>
                  <a:cs typeface="Fira Sans Extra Condensed Medium"/>
                  <a:sym typeface="Fira Sans Extra Condensed Medium"/>
                </a:rPr>
                <a:t>Thông tin</a:t>
              </a:r>
              <a:endParaRPr b="0" i="0" sz="1200" u="none" cap="none" strike="noStrike">
                <a:solidFill>
                  <a:schemeClr val="lt1"/>
                </a:solidFill>
                <a:latin typeface="Arial"/>
                <a:ea typeface="Arial"/>
                <a:cs typeface="Arial"/>
                <a:sym typeface="Arial"/>
              </a:endParaRPr>
            </a:p>
          </p:txBody>
        </p:sp>
        <p:sp>
          <p:nvSpPr>
            <p:cNvPr id="89" name="Google Shape;89;p2"/>
            <p:cNvSpPr/>
            <p:nvPr/>
          </p:nvSpPr>
          <p:spPr>
            <a:xfrm>
              <a:off x="5309675" y="1197657"/>
              <a:ext cx="1109100" cy="254495"/>
            </a:xfrm>
            <a:prstGeom prst="roundRect">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Fira Sans Extra Condensed Medium"/>
                  <a:ea typeface="Fira Sans Extra Condensed Medium"/>
                  <a:cs typeface="Fira Sans Extra Condensed Medium"/>
                  <a:sym typeface="Fira Sans Extra Condensed Medium"/>
                </a:rPr>
                <a:t>Nội dung</a:t>
              </a:r>
              <a:endParaRPr b="0" i="0" sz="1200" u="none" cap="none" strike="noStrike">
                <a:solidFill>
                  <a:schemeClr val="lt1"/>
                </a:solidFill>
                <a:latin typeface="Arial"/>
                <a:ea typeface="Arial"/>
                <a:cs typeface="Arial"/>
                <a:sym typeface="Arial"/>
              </a:endParaRPr>
            </a:p>
          </p:txBody>
        </p:sp>
      </p:grpSp>
      <p:grpSp>
        <p:nvGrpSpPr>
          <p:cNvPr id="90" name="Google Shape;90;p2"/>
          <p:cNvGrpSpPr/>
          <p:nvPr/>
        </p:nvGrpSpPr>
        <p:grpSpPr>
          <a:xfrm>
            <a:off x="8433159" y="4499429"/>
            <a:ext cx="764165" cy="902179"/>
            <a:chOff x="5982800" y="1421600"/>
            <a:chExt cx="1627200" cy="3137313"/>
          </a:xfrm>
        </p:grpSpPr>
        <p:sp>
          <p:nvSpPr>
            <p:cNvPr id="91" name="Google Shape;91;p2"/>
            <p:cNvSpPr/>
            <p:nvPr/>
          </p:nvSpPr>
          <p:spPr>
            <a:xfrm>
              <a:off x="6547100" y="1798023"/>
              <a:ext cx="498601" cy="1909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92" name="Google Shape;92;p2"/>
            <p:cNvSpPr/>
            <p:nvPr/>
          </p:nvSpPr>
          <p:spPr>
            <a:xfrm>
              <a:off x="7045566" y="1421600"/>
              <a:ext cx="498600" cy="22860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93" name="Google Shape;93;p2"/>
            <p:cNvSpPr/>
            <p:nvPr/>
          </p:nvSpPr>
          <p:spPr>
            <a:xfrm>
              <a:off x="6048636" y="2448737"/>
              <a:ext cx="498600" cy="12585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94" name="Google Shape;94;p2"/>
            <p:cNvSpPr txBox="1"/>
            <p:nvPr/>
          </p:nvSpPr>
          <p:spPr>
            <a:xfrm>
              <a:off x="5982800" y="4176113"/>
              <a:ext cx="1627200" cy="3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grpSp>
    </p:spTree>
  </p:cSld>
  <p:clrMapOvr>
    <a:masterClrMapping/>
  </p:clrMapOvr>
  <p:transition spd="slow">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0"/>
          <p:cNvSpPr txBox="1"/>
          <p:nvPr>
            <p:ph type="title"/>
          </p:nvPr>
        </p:nvSpPr>
        <p:spPr>
          <a:xfrm>
            <a:off x="2833140" y="561023"/>
            <a:ext cx="3242975"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sz="3600">
                <a:solidFill>
                  <a:schemeClr val="accent1"/>
                </a:solidFill>
              </a:rPr>
              <a:t>Tổng kết</a:t>
            </a:r>
            <a:endParaRPr sz="3600">
              <a:solidFill>
                <a:schemeClr val="accent1"/>
              </a:solidFill>
            </a:endParaRPr>
          </a:p>
        </p:txBody>
      </p:sp>
      <p:grpSp>
        <p:nvGrpSpPr>
          <p:cNvPr id="467" name="Google Shape;467;p20"/>
          <p:cNvGrpSpPr/>
          <p:nvPr/>
        </p:nvGrpSpPr>
        <p:grpSpPr>
          <a:xfrm>
            <a:off x="833753" y="1797510"/>
            <a:ext cx="4408807" cy="1018161"/>
            <a:chOff x="710274" y="1563888"/>
            <a:chExt cx="4408807" cy="1018161"/>
          </a:xfrm>
        </p:grpSpPr>
        <p:sp>
          <p:nvSpPr>
            <p:cNvPr id="468" name="Google Shape;468;p20"/>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Fira Sans Extra Condensed Medium"/>
                  <a:ea typeface="Fira Sans Extra Condensed Medium"/>
                  <a:cs typeface="Fira Sans Extra Condensed Medium"/>
                  <a:sym typeface="Fira Sans Extra Condensed Medium"/>
                </a:rPr>
                <a:t>Who</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469" name="Google Shape;469;p20"/>
            <p:cNvSpPr txBox="1"/>
            <p:nvPr/>
          </p:nvSpPr>
          <p:spPr>
            <a:xfrm>
              <a:off x="710274" y="2033649"/>
              <a:ext cx="4408807"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Đối tượng khách hàng chủ yếu là Poland, đối tượng xuất khẩu Czech Republic</a:t>
              </a:r>
              <a:endParaRPr/>
            </a:p>
          </p:txBody>
        </p:sp>
        <p:sp>
          <p:nvSpPr>
            <p:cNvPr id="470" name="Google Shape;470;p20"/>
            <p:cNvSpPr/>
            <p:nvPr/>
          </p:nvSpPr>
          <p:spPr>
            <a:xfrm>
              <a:off x="815175" y="1563888"/>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471" name="Google Shape;471;p20"/>
          <p:cNvGrpSpPr/>
          <p:nvPr/>
        </p:nvGrpSpPr>
        <p:grpSpPr>
          <a:xfrm>
            <a:off x="830122" y="3582397"/>
            <a:ext cx="4006037" cy="1003647"/>
            <a:chOff x="710274" y="2929813"/>
            <a:chExt cx="4006037" cy="1003647"/>
          </a:xfrm>
        </p:grpSpPr>
        <p:sp>
          <p:nvSpPr>
            <p:cNvPr id="472" name="Google Shape;472;p20"/>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3"/>
                  </a:solidFill>
                  <a:latin typeface="Fira Sans Extra Condensed Medium"/>
                  <a:ea typeface="Fira Sans Extra Condensed Medium"/>
                  <a:cs typeface="Fira Sans Extra Condensed Medium"/>
                  <a:sym typeface="Fira Sans Extra Condensed Medium"/>
                </a:rPr>
                <a:t>When</a:t>
              </a:r>
              <a:endParaRPr b="0" i="0" sz="20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473" name="Google Shape;473;p20"/>
            <p:cNvSpPr txBox="1"/>
            <p:nvPr/>
          </p:nvSpPr>
          <p:spPr>
            <a:xfrm>
              <a:off x="710274" y="3385060"/>
              <a:ext cx="4006037"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Doanh số bán hàng đạt đỉnh vào tháng 4 và giảm nhẹ trong những tháng tiếp theo</a:t>
              </a:r>
              <a:endParaRPr/>
            </a:p>
          </p:txBody>
        </p:sp>
        <p:sp>
          <p:nvSpPr>
            <p:cNvPr id="474" name="Google Shape;474;p20"/>
            <p:cNvSpPr/>
            <p:nvPr/>
          </p:nvSpPr>
          <p:spPr>
            <a:xfrm>
              <a:off x="815175" y="2929813"/>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475" name="Google Shape;475;p20"/>
          <p:cNvGrpSpPr/>
          <p:nvPr/>
        </p:nvGrpSpPr>
        <p:grpSpPr>
          <a:xfrm>
            <a:off x="5427417" y="1797510"/>
            <a:ext cx="3310181" cy="1010904"/>
            <a:chOff x="710274" y="1563888"/>
            <a:chExt cx="3310181" cy="1010904"/>
          </a:xfrm>
        </p:grpSpPr>
        <p:sp>
          <p:nvSpPr>
            <p:cNvPr id="476" name="Google Shape;476;p20"/>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Fira Sans Extra Condensed Medium"/>
                  <a:ea typeface="Fira Sans Extra Condensed Medium"/>
                  <a:cs typeface="Fira Sans Extra Condensed Medium"/>
                  <a:sym typeface="Fira Sans Extra Condensed Medium"/>
                </a:rPr>
                <a:t>What </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477" name="Google Shape;477;p20"/>
            <p:cNvSpPr txBox="1"/>
            <p:nvPr/>
          </p:nvSpPr>
          <p:spPr>
            <a:xfrm>
              <a:off x="710274" y="2026392"/>
              <a:ext cx="3310181"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Quần lại là mặt hàng bán được số lượng đơn hàng nhiều nhất</a:t>
              </a:r>
              <a:endParaRPr b="0" i="0" sz="1600" u="none" cap="none" strike="noStrike">
                <a:solidFill>
                  <a:srgbClr val="434343"/>
                </a:solidFill>
                <a:latin typeface="Roboto"/>
                <a:ea typeface="Roboto"/>
                <a:cs typeface="Roboto"/>
                <a:sym typeface="Roboto"/>
              </a:endParaRPr>
            </a:p>
          </p:txBody>
        </p:sp>
        <p:sp>
          <p:nvSpPr>
            <p:cNvPr id="478" name="Google Shape;478;p20"/>
            <p:cNvSpPr/>
            <p:nvPr/>
          </p:nvSpPr>
          <p:spPr>
            <a:xfrm>
              <a:off x="815175" y="1563888"/>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479" name="Google Shape;479;p20"/>
          <p:cNvGrpSpPr/>
          <p:nvPr/>
        </p:nvGrpSpPr>
        <p:grpSpPr>
          <a:xfrm>
            <a:off x="5415821" y="3582397"/>
            <a:ext cx="3310182" cy="1214731"/>
            <a:chOff x="698679" y="2929813"/>
            <a:chExt cx="3310182" cy="1214731"/>
          </a:xfrm>
        </p:grpSpPr>
        <p:sp>
          <p:nvSpPr>
            <p:cNvPr id="480" name="Google Shape;480;p20"/>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3"/>
                  </a:solidFill>
                  <a:latin typeface="Fira Sans Extra Condensed Medium"/>
                  <a:ea typeface="Fira Sans Extra Condensed Medium"/>
                  <a:cs typeface="Fira Sans Extra Condensed Medium"/>
                  <a:sym typeface="Fira Sans Extra Condensed Medium"/>
                </a:rPr>
                <a:t>How</a:t>
              </a:r>
              <a:endParaRPr b="0" i="0" sz="16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481" name="Google Shape;481;p20"/>
            <p:cNvSpPr txBox="1"/>
            <p:nvPr/>
          </p:nvSpPr>
          <p:spPr>
            <a:xfrm>
              <a:off x="698679" y="3596144"/>
              <a:ext cx="3310182"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Trang 1 là trang có số đơn hàng nhiều nhất, phong cách chụp en face được ưa chuộng</a:t>
              </a:r>
              <a:endParaRPr/>
            </a:p>
            <a:p>
              <a:pPr indent="0" lvl="0" marL="0" marR="0" rtl="0" algn="l">
                <a:lnSpc>
                  <a:spcPct val="100000"/>
                </a:lnSpc>
                <a:spcBef>
                  <a:spcPts val="0"/>
                </a:spcBef>
                <a:spcAft>
                  <a:spcPts val="0"/>
                </a:spcAft>
                <a:buNone/>
              </a:pPr>
              <a:r>
                <a:t/>
              </a:r>
              <a:endParaRPr b="0" i="0" sz="1600" u="none" cap="none" strike="noStrike">
                <a:solidFill>
                  <a:srgbClr val="434343"/>
                </a:solidFill>
                <a:latin typeface="Roboto"/>
                <a:ea typeface="Roboto"/>
                <a:cs typeface="Roboto"/>
                <a:sym typeface="Roboto"/>
              </a:endParaRPr>
            </a:p>
          </p:txBody>
        </p:sp>
        <p:sp>
          <p:nvSpPr>
            <p:cNvPr id="482" name="Google Shape;482;p20"/>
            <p:cNvSpPr/>
            <p:nvPr/>
          </p:nvSpPr>
          <p:spPr>
            <a:xfrm>
              <a:off x="815175" y="2929813"/>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483" name="Google Shape;483;p20"/>
          <p:cNvGrpSpPr/>
          <p:nvPr/>
        </p:nvGrpSpPr>
        <p:grpSpPr>
          <a:xfrm rot="-3230388">
            <a:off x="-4195990" y="787490"/>
            <a:ext cx="7721575" cy="2350012"/>
            <a:chOff x="711150" y="1559663"/>
            <a:chExt cx="7721575" cy="2350012"/>
          </a:xfrm>
        </p:grpSpPr>
        <p:sp>
          <p:nvSpPr>
            <p:cNvPr id="484" name="Google Shape;484;p20"/>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sm" w="sm" type="none"/>
              <a:tailEnd len="sm" w="sm" type="none"/>
            </a:ln>
          </p:spPr>
        </p:sp>
        <p:sp>
          <p:nvSpPr>
            <p:cNvPr id="485" name="Google Shape;485;p20"/>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0"/>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0"/>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0"/>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0"/>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0"/>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0"/>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0"/>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0"/>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0"/>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0"/>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0"/>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 name="Google Shape;497;p20"/>
          <p:cNvGrpSpPr/>
          <p:nvPr/>
        </p:nvGrpSpPr>
        <p:grpSpPr>
          <a:xfrm rot="-973769">
            <a:off x="5417106" y="3693197"/>
            <a:ext cx="7721575" cy="2350012"/>
            <a:chOff x="711150" y="1559663"/>
            <a:chExt cx="7721575" cy="2350012"/>
          </a:xfrm>
        </p:grpSpPr>
        <p:sp>
          <p:nvSpPr>
            <p:cNvPr id="498" name="Google Shape;498;p20"/>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sm" w="sm" type="none"/>
              <a:tailEnd len="sm" w="sm" type="none"/>
            </a:ln>
          </p:spPr>
        </p:sp>
        <p:sp>
          <p:nvSpPr>
            <p:cNvPr id="499" name="Google Shape;499;p20"/>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0"/>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0"/>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0"/>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0"/>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0"/>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0"/>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0"/>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0"/>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0"/>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0"/>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0"/>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1"/>
          <p:cNvSpPr txBox="1"/>
          <p:nvPr>
            <p:ph type="title"/>
          </p:nvPr>
        </p:nvSpPr>
        <p:spPr>
          <a:xfrm>
            <a:off x="1081367" y="1370207"/>
            <a:ext cx="7337308" cy="170716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sz="8000">
                <a:solidFill>
                  <a:schemeClr val="accent1"/>
                </a:solidFill>
                <a:latin typeface="Pinyon Script"/>
                <a:ea typeface="Pinyon Script"/>
                <a:cs typeface="Pinyon Script"/>
                <a:sym typeface="Pinyon Script"/>
              </a:rPr>
              <a:t>Thanks For Listening</a:t>
            </a:r>
            <a:endParaRPr sz="8000">
              <a:solidFill>
                <a:schemeClr val="accent1"/>
              </a:solidFill>
              <a:latin typeface="Pinyon Script"/>
              <a:ea typeface="Pinyon Script"/>
              <a:cs typeface="Pinyon Script"/>
              <a:sym typeface="Pinyon Script"/>
            </a:endParaRPr>
          </a:p>
        </p:txBody>
      </p:sp>
      <p:sp>
        <p:nvSpPr>
          <p:cNvPr id="516" name="Google Shape;516;p21"/>
          <p:cNvSpPr/>
          <p:nvPr/>
        </p:nvSpPr>
        <p:spPr>
          <a:xfrm>
            <a:off x="-3152205" y="2653753"/>
            <a:ext cx="11878208" cy="614068"/>
          </a:xfrm>
          <a:prstGeom prst="arc">
            <a:avLst>
              <a:gd fmla="val 11448074" name="adj1"/>
              <a:gd fmla="val 0" name="adj2"/>
            </a:avLst>
          </a:prstGeom>
          <a:noFill/>
          <a:ln cap="flat" cmpd="sng" w="9525">
            <a:solidFill>
              <a:srgbClr val="19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t>Một phần dữ liệu đã được làm sạch</a:t>
            </a:r>
            <a:endParaRPr/>
          </a:p>
        </p:txBody>
      </p:sp>
      <p:cxnSp>
        <p:nvCxnSpPr>
          <p:cNvPr id="100" name="Google Shape;100;p3"/>
          <p:cNvCxnSpPr/>
          <p:nvPr/>
        </p:nvCxnSpPr>
        <p:spPr>
          <a:xfrm>
            <a:off x="1150799" y="963333"/>
            <a:ext cx="6415500" cy="0"/>
          </a:xfrm>
          <a:prstGeom prst="straightConnector1">
            <a:avLst/>
          </a:prstGeom>
          <a:noFill/>
          <a:ln cap="flat" cmpd="sng" w="9525">
            <a:solidFill>
              <a:srgbClr val="434343"/>
            </a:solidFill>
            <a:prstDash val="solid"/>
            <a:round/>
            <a:headEnd len="sm" w="sm" type="none"/>
            <a:tailEnd len="sm" w="sm" type="none"/>
          </a:ln>
        </p:spPr>
      </p:cxnSp>
      <p:pic>
        <p:nvPicPr>
          <p:cNvPr id="101" name="Google Shape;101;p3"/>
          <p:cNvPicPr preferRelativeResize="0"/>
          <p:nvPr/>
        </p:nvPicPr>
        <p:blipFill rotWithShape="1">
          <a:blip r:embed="rId3">
            <a:alphaModFix/>
          </a:blip>
          <a:srcRect b="11461" l="6556" r="15585" t="24147"/>
          <a:stretch/>
        </p:blipFill>
        <p:spPr>
          <a:xfrm>
            <a:off x="0" y="1120983"/>
            <a:ext cx="9143479" cy="4253593"/>
          </a:xfrm>
          <a:prstGeom prst="rect">
            <a:avLst/>
          </a:prstGeom>
          <a:noFill/>
          <a:ln>
            <a:noFill/>
          </a:ln>
        </p:spPr>
      </p:pic>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2970355" y="561307"/>
            <a:ext cx="3410351"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00"/>
              <a:buNone/>
            </a:pPr>
            <a:r>
              <a:rPr lang="en-US" sz="3600"/>
              <a:t>Mục tiêu phân tích</a:t>
            </a:r>
            <a:endParaRPr sz="3600"/>
          </a:p>
        </p:txBody>
      </p:sp>
      <p:grpSp>
        <p:nvGrpSpPr>
          <p:cNvPr id="107" name="Google Shape;107;p4"/>
          <p:cNvGrpSpPr/>
          <p:nvPr/>
        </p:nvGrpSpPr>
        <p:grpSpPr>
          <a:xfrm>
            <a:off x="833753" y="1797510"/>
            <a:ext cx="3506125" cy="1018161"/>
            <a:chOff x="710274" y="1563888"/>
            <a:chExt cx="3506125" cy="1018161"/>
          </a:xfrm>
        </p:grpSpPr>
        <p:sp>
          <p:nvSpPr>
            <p:cNvPr id="108" name="Google Shape;108;p4"/>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Fira Sans Extra Condensed Medium"/>
                  <a:ea typeface="Fira Sans Extra Condensed Medium"/>
                  <a:cs typeface="Fira Sans Extra Condensed Medium"/>
                  <a:sym typeface="Fira Sans Extra Condensed Medium"/>
                </a:rPr>
                <a:t>Who</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9" name="Google Shape;109;p4"/>
            <p:cNvSpPr txBox="1"/>
            <p:nvPr/>
          </p:nvSpPr>
          <p:spPr>
            <a:xfrm>
              <a:off x="710274" y="2033649"/>
              <a:ext cx="3506125"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Đối tượng khách hàng chủ yếu là nước nào?</a:t>
              </a:r>
              <a:endParaRPr/>
            </a:p>
          </p:txBody>
        </p:sp>
        <p:sp>
          <p:nvSpPr>
            <p:cNvPr id="110" name="Google Shape;110;p4"/>
            <p:cNvSpPr/>
            <p:nvPr/>
          </p:nvSpPr>
          <p:spPr>
            <a:xfrm>
              <a:off x="815175" y="1563888"/>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111" name="Google Shape;111;p4"/>
          <p:cNvGrpSpPr/>
          <p:nvPr/>
        </p:nvGrpSpPr>
        <p:grpSpPr>
          <a:xfrm>
            <a:off x="830123" y="3582397"/>
            <a:ext cx="3614982" cy="1003647"/>
            <a:chOff x="710275" y="2929813"/>
            <a:chExt cx="3614982" cy="1003647"/>
          </a:xfrm>
        </p:grpSpPr>
        <p:sp>
          <p:nvSpPr>
            <p:cNvPr id="112" name="Google Shape;112;p4"/>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3"/>
                  </a:solidFill>
                  <a:latin typeface="Fira Sans Extra Condensed Medium"/>
                  <a:ea typeface="Fira Sans Extra Condensed Medium"/>
                  <a:cs typeface="Fira Sans Extra Condensed Medium"/>
                  <a:sym typeface="Fira Sans Extra Condensed Medium"/>
                </a:rPr>
                <a:t>When</a:t>
              </a:r>
              <a:endParaRPr b="0" i="0" sz="20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13" name="Google Shape;113;p4"/>
            <p:cNvSpPr txBox="1"/>
            <p:nvPr/>
          </p:nvSpPr>
          <p:spPr>
            <a:xfrm>
              <a:off x="710275" y="3385060"/>
              <a:ext cx="3614982"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Doanh thu bán hàng qua các tháng như thế nào?</a:t>
              </a:r>
              <a:endParaRPr/>
            </a:p>
          </p:txBody>
        </p:sp>
        <p:sp>
          <p:nvSpPr>
            <p:cNvPr id="114" name="Google Shape;114;p4"/>
            <p:cNvSpPr/>
            <p:nvPr/>
          </p:nvSpPr>
          <p:spPr>
            <a:xfrm>
              <a:off x="815175" y="2929813"/>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115" name="Google Shape;115;p4"/>
          <p:cNvGrpSpPr/>
          <p:nvPr/>
        </p:nvGrpSpPr>
        <p:grpSpPr>
          <a:xfrm>
            <a:off x="5427418" y="1797510"/>
            <a:ext cx="2751382" cy="1010904"/>
            <a:chOff x="710275" y="1563888"/>
            <a:chExt cx="2751382" cy="1010904"/>
          </a:xfrm>
        </p:grpSpPr>
        <p:sp>
          <p:nvSpPr>
            <p:cNvPr id="116" name="Google Shape;116;p4"/>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Fira Sans Extra Condensed Medium"/>
                  <a:ea typeface="Fira Sans Extra Condensed Medium"/>
                  <a:cs typeface="Fira Sans Extra Condensed Medium"/>
                  <a:sym typeface="Fira Sans Extra Condensed Medium"/>
                </a:rPr>
                <a:t>What </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17" name="Google Shape;117;p4"/>
            <p:cNvSpPr txBox="1"/>
            <p:nvPr/>
          </p:nvSpPr>
          <p:spPr>
            <a:xfrm>
              <a:off x="710275" y="2026392"/>
              <a:ext cx="2751382"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Danh mục bán chạy nhất là gì?</a:t>
              </a:r>
              <a:endParaRPr/>
            </a:p>
          </p:txBody>
        </p:sp>
        <p:sp>
          <p:nvSpPr>
            <p:cNvPr id="118" name="Google Shape;118;p4"/>
            <p:cNvSpPr/>
            <p:nvPr/>
          </p:nvSpPr>
          <p:spPr>
            <a:xfrm>
              <a:off x="815175" y="1563888"/>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119" name="Google Shape;119;p4"/>
          <p:cNvGrpSpPr/>
          <p:nvPr/>
        </p:nvGrpSpPr>
        <p:grpSpPr>
          <a:xfrm>
            <a:off x="5427417" y="3582397"/>
            <a:ext cx="3310182" cy="1010904"/>
            <a:chOff x="710275" y="2929813"/>
            <a:chExt cx="3310182" cy="1010904"/>
          </a:xfrm>
        </p:grpSpPr>
        <p:sp>
          <p:nvSpPr>
            <p:cNvPr id="120" name="Google Shape;120;p4"/>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accent3"/>
                  </a:solidFill>
                  <a:latin typeface="Fira Sans Extra Condensed Medium"/>
                  <a:ea typeface="Fira Sans Extra Condensed Medium"/>
                  <a:cs typeface="Fira Sans Extra Condensed Medium"/>
                  <a:sym typeface="Fira Sans Extra Condensed Medium"/>
                </a:rPr>
                <a:t>How</a:t>
              </a:r>
              <a:endParaRPr b="0" i="0" sz="16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21" name="Google Shape;121;p4"/>
            <p:cNvSpPr txBox="1"/>
            <p:nvPr/>
          </p:nvSpPr>
          <p:spPr>
            <a:xfrm>
              <a:off x="710275" y="3392317"/>
              <a:ext cx="3310182"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rgbClr val="434343"/>
                  </a:solidFill>
                  <a:latin typeface="Roboto"/>
                  <a:ea typeface="Roboto"/>
                  <a:cs typeface="Roboto"/>
                  <a:sym typeface="Roboto"/>
                </a:rPr>
                <a:t>Những yếu tố tác động đến việc mua hàng</a:t>
              </a:r>
              <a:endParaRPr/>
            </a:p>
          </p:txBody>
        </p:sp>
        <p:sp>
          <p:nvSpPr>
            <p:cNvPr id="122" name="Google Shape;122;p4"/>
            <p:cNvSpPr/>
            <p:nvPr/>
          </p:nvSpPr>
          <p:spPr>
            <a:xfrm>
              <a:off x="815175" y="2929813"/>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grpSp>
        <p:nvGrpSpPr>
          <p:cNvPr id="123" name="Google Shape;123;p4"/>
          <p:cNvGrpSpPr/>
          <p:nvPr/>
        </p:nvGrpSpPr>
        <p:grpSpPr>
          <a:xfrm>
            <a:off x="7622100" y="-107622"/>
            <a:ext cx="1850297" cy="965057"/>
            <a:chOff x="710283" y="1385921"/>
            <a:chExt cx="5667133" cy="3119567"/>
          </a:xfrm>
        </p:grpSpPr>
        <p:grpSp>
          <p:nvGrpSpPr>
            <p:cNvPr id="124" name="Google Shape;124;p4"/>
            <p:cNvGrpSpPr/>
            <p:nvPr/>
          </p:nvGrpSpPr>
          <p:grpSpPr>
            <a:xfrm>
              <a:off x="710283" y="1385921"/>
              <a:ext cx="5667133" cy="2366136"/>
              <a:chOff x="1774813" y="1334959"/>
              <a:chExt cx="5693322" cy="2366136"/>
            </a:xfrm>
          </p:grpSpPr>
          <p:cxnSp>
            <p:nvCxnSpPr>
              <p:cNvPr id="125" name="Google Shape;125;p4"/>
              <p:cNvCxnSpPr/>
              <p:nvPr/>
            </p:nvCxnSpPr>
            <p:spPr>
              <a:xfrm>
                <a:off x="1873735" y="1334959"/>
                <a:ext cx="5594400" cy="0"/>
              </a:xfrm>
              <a:prstGeom prst="straightConnector1">
                <a:avLst/>
              </a:prstGeom>
              <a:noFill/>
              <a:ln cap="flat" cmpd="sng" w="9525">
                <a:solidFill>
                  <a:schemeClr val="lt2"/>
                </a:solidFill>
                <a:prstDash val="solid"/>
                <a:round/>
                <a:headEnd len="sm" w="sm" type="none"/>
                <a:tailEnd len="sm" w="sm" type="none"/>
              </a:ln>
            </p:spPr>
          </p:cxnSp>
          <p:cxnSp>
            <p:nvCxnSpPr>
              <p:cNvPr id="126" name="Google Shape;126;p4"/>
              <p:cNvCxnSpPr/>
              <p:nvPr/>
            </p:nvCxnSpPr>
            <p:spPr>
              <a:xfrm>
                <a:off x="1774813" y="1617655"/>
                <a:ext cx="5594400" cy="0"/>
              </a:xfrm>
              <a:prstGeom prst="straightConnector1">
                <a:avLst/>
              </a:prstGeom>
              <a:noFill/>
              <a:ln cap="flat" cmpd="sng" w="9525">
                <a:solidFill>
                  <a:schemeClr val="lt2"/>
                </a:solidFill>
                <a:prstDash val="solid"/>
                <a:round/>
                <a:headEnd len="sm" w="sm" type="none"/>
                <a:tailEnd len="sm" w="sm" type="none"/>
              </a:ln>
            </p:spPr>
          </p:cxnSp>
          <p:cxnSp>
            <p:nvCxnSpPr>
              <p:cNvPr id="127" name="Google Shape;127;p4"/>
              <p:cNvCxnSpPr/>
              <p:nvPr/>
            </p:nvCxnSpPr>
            <p:spPr>
              <a:xfrm>
                <a:off x="1774813" y="1878085"/>
                <a:ext cx="5594400" cy="0"/>
              </a:xfrm>
              <a:prstGeom prst="straightConnector1">
                <a:avLst/>
              </a:prstGeom>
              <a:noFill/>
              <a:ln cap="flat" cmpd="sng" w="9525">
                <a:solidFill>
                  <a:schemeClr val="lt2"/>
                </a:solidFill>
                <a:prstDash val="solid"/>
                <a:round/>
                <a:headEnd len="sm" w="sm" type="none"/>
                <a:tailEnd len="sm" w="sm" type="none"/>
              </a:ln>
            </p:spPr>
          </p:cxnSp>
          <p:cxnSp>
            <p:nvCxnSpPr>
              <p:cNvPr id="128" name="Google Shape;128;p4"/>
              <p:cNvCxnSpPr/>
              <p:nvPr/>
            </p:nvCxnSpPr>
            <p:spPr>
              <a:xfrm>
                <a:off x="1774813" y="2138515"/>
                <a:ext cx="5594400" cy="0"/>
              </a:xfrm>
              <a:prstGeom prst="straightConnector1">
                <a:avLst/>
              </a:prstGeom>
              <a:noFill/>
              <a:ln cap="flat" cmpd="sng" w="9525">
                <a:solidFill>
                  <a:schemeClr val="lt2"/>
                </a:solidFill>
                <a:prstDash val="solid"/>
                <a:round/>
                <a:headEnd len="sm" w="sm" type="none"/>
                <a:tailEnd len="sm" w="sm" type="none"/>
              </a:ln>
            </p:spPr>
          </p:cxnSp>
          <p:cxnSp>
            <p:nvCxnSpPr>
              <p:cNvPr id="129" name="Google Shape;129;p4"/>
              <p:cNvCxnSpPr/>
              <p:nvPr/>
            </p:nvCxnSpPr>
            <p:spPr>
              <a:xfrm>
                <a:off x="1774813" y="2398945"/>
                <a:ext cx="5594400" cy="0"/>
              </a:xfrm>
              <a:prstGeom prst="straightConnector1">
                <a:avLst/>
              </a:prstGeom>
              <a:noFill/>
              <a:ln cap="flat" cmpd="sng" w="9525">
                <a:solidFill>
                  <a:schemeClr val="lt2"/>
                </a:solidFill>
                <a:prstDash val="solid"/>
                <a:round/>
                <a:headEnd len="sm" w="sm" type="none"/>
                <a:tailEnd len="sm" w="sm" type="none"/>
              </a:ln>
            </p:spPr>
          </p:cxnSp>
          <p:cxnSp>
            <p:nvCxnSpPr>
              <p:cNvPr id="130" name="Google Shape;130;p4"/>
              <p:cNvCxnSpPr/>
              <p:nvPr/>
            </p:nvCxnSpPr>
            <p:spPr>
              <a:xfrm>
                <a:off x="1774813" y="2659375"/>
                <a:ext cx="5594400" cy="0"/>
              </a:xfrm>
              <a:prstGeom prst="straightConnector1">
                <a:avLst/>
              </a:prstGeom>
              <a:noFill/>
              <a:ln cap="flat" cmpd="sng" w="9525">
                <a:solidFill>
                  <a:schemeClr val="lt2"/>
                </a:solidFill>
                <a:prstDash val="solid"/>
                <a:round/>
                <a:headEnd len="sm" w="sm" type="none"/>
                <a:tailEnd len="sm" w="sm" type="none"/>
              </a:ln>
            </p:spPr>
          </p:cxnSp>
          <p:cxnSp>
            <p:nvCxnSpPr>
              <p:cNvPr id="131" name="Google Shape;131;p4"/>
              <p:cNvCxnSpPr/>
              <p:nvPr/>
            </p:nvCxnSpPr>
            <p:spPr>
              <a:xfrm>
                <a:off x="1774813" y="2919805"/>
                <a:ext cx="5594400" cy="0"/>
              </a:xfrm>
              <a:prstGeom prst="straightConnector1">
                <a:avLst/>
              </a:prstGeom>
              <a:noFill/>
              <a:ln cap="flat" cmpd="sng" w="9525">
                <a:solidFill>
                  <a:schemeClr val="lt2"/>
                </a:solidFill>
                <a:prstDash val="solid"/>
                <a:round/>
                <a:headEnd len="sm" w="sm" type="none"/>
                <a:tailEnd len="sm" w="sm" type="none"/>
              </a:ln>
            </p:spPr>
          </p:cxnSp>
          <p:cxnSp>
            <p:nvCxnSpPr>
              <p:cNvPr id="132" name="Google Shape;132;p4"/>
              <p:cNvCxnSpPr/>
              <p:nvPr/>
            </p:nvCxnSpPr>
            <p:spPr>
              <a:xfrm>
                <a:off x="1774813" y="3180235"/>
                <a:ext cx="5594400" cy="0"/>
              </a:xfrm>
              <a:prstGeom prst="straightConnector1">
                <a:avLst/>
              </a:prstGeom>
              <a:noFill/>
              <a:ln cap="flat" cmpd="sng" w="9525">
                <a:solidFill>
                  <a:schemeClr val="lt2"/>
                </a:solidFill>
                <a:prstDash val="solid"/>
                <a:round/>
                <a:headEnd len="sm" w="sm" type="none"/>
                <a:tailEnd len="sm" w="sm" type="none"/>
              </a:ln>
            </p:spPr>
          </p:cxnSp>
          <p:cxnSp>
            <p:nvCxnSpPr>
              <p:cNvPr id="133" name="Google Shape;133;p4"/>
              <p:cNvCxnSpPr/>
              <p:nvPr/>
            </p:nvCxnSpPr>
            <p:spPr>
              <a:xfrm>
                <a:off x="1774813" y="3440665"/>
                <a:ext cx="5594400" cy="0"/>
              </a:xfrm>
              <a:prstGeom prst="straightConnector1">
                <a:avLst/>
              </a:prstGeom>
              <a:noFill/>
              <a:ln cap="flat" cmpd="sng" w="9525">
                <a:solidFill>
                  <a:schemeClr val="lt2"/>
                </a:solidFill>
                <a:prstDash val="solid"/>
                <a:round/>
                <a:headEnd len="sm" w="sm" type="none"/>
                <a:tailEnd len="sm" w="sm" type="none"/>
              </a:ln>
            </p:spPr>
          </p:cxnSp>
          <p:cxnSp>
            <p:nvCxnSpPr>
              <p:cNvPr id="134" name="Google Shape;134;p4"/>
              <p:cNvCxnSpPr/>
              <p:nvPr/>
            </p:nvCxnSpPr>
            <p:spPr>
              <a:xfrm>
                <a:off x="1774813" y="3701095"/>
                <a:ext cx="5594400" cy="0"/>
              </a:xfrm>
              <a:prstGeom prst="straightConnector1">
                <a:avLst/>
              </a:prstGeom>
              <a:noFill/>
              <a:ln cap="flat" cmpd="sng" w="9525">
                <a:solidFill>
                  <a:schemeClr val="lt2"/>
                </a:solidFill>
                <a:prstDash val="solid"/>
                <a:round/>
                <a:headEnd len="sm" w="sm" type="none"/>
                <a:tailEnd len="sm" w="sm" type="none"/>
              </a:ln>
            </p:spPr>
          </p:cxnSp>
        </p:grpSp>
        <p:grpSp>
          <p:nvGrpSpPr>
            <p:cNvPr id="135" name="Google Shape;135;p4"/>
            <p:cNvGrpSpPr/>
            <p:nvPr/>
          </p:nvGrpSpPr>
          <p:grpSpPr>
            <a:xfrm>
              <a:off x="1263624" y="4191137"/>
              <a:ext cx="314343" cy="314343"/>
              <a:chOff x="3271200" y="1435075"/>
              <a:chExt cx="481825" cy="481825"/>
            </a:xfrm>
          </p:grpSpPr>
          <p:sp>
            <p:nvSpPr>
              <p:cNvPr id="136" name="Google Shape;136;p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 name="Google Shape;137;p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38" name="Google Shape;138;p4"/>
            <p:cNvSpPr/>
            <p:nvPr/>
          </p:nvSpPr>
          <p:spPr>
            <a:xfrm>
              <a:off x="1117176" y="2710324"/>
              <a:ext cx="596099" cy="1302299"/>
            </a:xfrm>
            <a:prstGeom prst="snip2SameRect">
              <a:avLst>
                <a:gd fmla="val 50000" name="adj1"/>
                <a:gd fmla="val 0" name="adj2"/>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grpSp>
          <p:nvGrpSpPr>
            <p:cNvPr id="139" name="Google Shape;139;p4"/>
            <p:cNvGrpSpPr/>
            <p:nvPr/>
          </p:nvGrpSpPr>
          <p:grpSpPr>
            <a:xfrm>
              <a:off x="2308337" y="4191129"/>
              <a:ext cx="314294" cy="314359"/>
              <a:chOff x="5049725" y="2027900"/>
              <a:chExt cx="481750" cy="481850"/>
            </a:xfrm>
          </p:grpSpPr>
          <p:sp>
            <p:nvSpPr>
              <p:cNvPr id="140" name="Google Shape;140;p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1" name="Google Shape;141;p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2" name="Google Shape;142;p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3" name="Google Shape;143;p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4" name="Google Shape;144;p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5" name="Google Shape;145;p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6" name="Google Shape;146;p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7" name="Google Shape;147;p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48" name="Google Shape;148;p4"/>
            <p:cNvSpPr/>
            <p:nvPr/>
          </p:nvSpPr>
          <p:spPr>
            <a:xfrm>
              <a:off x="2156927" y="2449899"/>
              <a:ext cx="596099" cy="1562701"/>
            </a:xfrm>
            <a:prstGeom prst="snip2SameRect">
              <a:avLst>
                <a:gd fmla="val 50000" name="adj1"/>
                <a:gd fmla="val 0" name="adj2"/>
              </a:avLst>
            </a:prstGeom>
            <a:solidFill>
              <a:schemeClr val="accent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grpSp>
          <p:nvGrpSpPr>
            <p:cNvPr id="149" name="Google Shape;149;p4"/>
            <p:cNvGrpSpPr/>
            <p:nvPr/>
          </p:nvGrpSpPr>
          <p:grpSpPr>
            <a:xfrm>
              <a:off x="3353001" y="4191137"/>
              <a:ext cx="314440" cy="314343"/>
              <a:chOff x="5642475" y="1435075"/>
              <a:chExt cx="481975" cy="481825"/>
            </a:xfrm>
          </p:grpSpPr>
          <p:sp>
            <p:nvSpPr>
              <p:cNvPr id="150" name="Google Shape;150;p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1" name="Google Shape;151;p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2" name="Google Shape;152;p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53" name="Google Shape;153;p4"/>
            <p:cNvSpPr/>
            <p:nvPr/>
          </p:nvSpPr>
          <p:spPr>
            <a:xfrm>
              <a:off x="3196678" y="2189474"/>
              <a:ext cx="596099" cy="1823100"/>
            </a:xfrm>
            <a:prstGeom prst="snip2SameRect">
              <a:avLst>
                <a:gd fmla="val 50000" name="adj1"/>
                <a:gd fmla="val 0" name="adj2"/>
              </a:avLst>
            </a:prstGeom>
            <a:solidFill>
              <a:schemeClr val="accent3"/>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grpSp>
          <p:nvGrpSpPr>
            <p:cNvPr id="154" name="Google Shape;154;p4"/>
            <p:cNvGrpSpPr/>
            <p:nvPr/>
          </p:nvGrpSpPr>
          <p:grpSpPr>
            <a:xfrm>
              <a:off x="4397787" y="4191129"/>
              <a:ext cx="328728" cy="314359"/>
              <a:chOff x="5045500" y="842250"/>
              <a:chExt cx="503875" cy="481850"/>
            </a:xfrm>
          </p:grpSpPr>
          <p:sp>
            <p:nvSpPr>
              <p:cNvPr id="155" name="Google Shape;155;p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6" name="Google Shape;156;p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57" name="Google Shape;157;p4"/>
            <p:cNvSpPr/>
            <p:nvPr/>
          </p:nvSpPr>
          <p:spPr>
            <a:xfrm>
              <a:off x="4214266" y="1999670"/>
              <a:ext cx="596099" cy="2083499"/>
            </a:xfrm>
            <a:prstGeom prst="snip2SameRect">
              <a:avLst>
                <a:gd fmla="val 50000" name="adj1"/>
                <a:gd fmla="val 0" name="adj2"/>
              </a:avLst>
            </a:prstGeom>
            <a:solidFill>
              <a:schemeClr val="accent4"/>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grpSp>
          <p:nvGrpSpPr>
            <p:cNvPr id="158" name="Google Shape;158;p4"/>
            <p:cNvGrpSpPr/>
            <p:nvPr/>
          </p:nvGrpSpPr>
          <p:grpSpPr>
            <a:xfrm>
              <a:off x="5511589" y="4209577"/>
              <a:ext cx="108706" cy="203827"/>
              <a:chOff x="4022650" y="4427525"/>
              <a:chExt cx="166625" cy="312425"/>
            </a:xfrm>
          </p:grpSpPr>
          <p:sp>
            <p:nvSpPr>
              <p:cNvPr id="159" name="Google Shape;159;p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60" name="Google Shape;160;p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161" name="Google Shape;161;p4"/>
          <p:cNvGrpSpPr/>
          <p:nvPr/>
        </p:nvGrpSpPr>
        <p:grpSpPr>
          <a:xfrm>
            <a:off x="1521900" y="1852722"/>
            <a:ext cx="6100200" cy="2396100"/>
            <a:chOff x="1521925" y="1403850"/>
            <a:chExt cx="6100200" cy="2396100"/>
          </a:xfrm>
        </p:grpSpPr>
        <p:cxnSp>
          <p:nvCxnSpPr>
            <p:cNvPr id="162" name="Google Shape;162;p4"/>
            <p:cNvCxnSpPr/>
            <p:nvPr/>
          </p:nvCxnSpPr>
          <p:spPr>
            <a:xfrm>
              <a:off x="4572025" y="1403850"/>
              <a:ext cx="0" cy="2396100"/>
            </a:xfrm>
            <a:prstGeom prst="straightConnector1">
              <a:avLst/>
            </a:prstGeom>
            <a:noFill/>
            <a:ln cap="flat" cmpd="sng" w="9525">
              <a:solidFill>
                <a:schemeClr val="dk2"/>
              </a:solidFill>
              <a:prstDash val="solid"/>
              <a:round/>
              <a:headEnd len="sm" w="sm" type="none"/>
              <a:tailEnd len="sm" w="sm" type="none"/>
            </a:ln>
          </p:spPr>
        </p:cxnSp>
        <p:cxnSp>
          <p:nvCxnSpPr>
            <p:cNvPr id="163" name="Google Shape;163;p4"/>
            <p:cNvCxnSpPr/>
            <p:nvPr/>
          </p:nvCxnSpPr>
          <p:spPr>
            <a:xfrm rot="10800000">
              <a:off x="1521925" y="2601900"/>
              <a:ext cx="6100200" cy="0"/>
            </a:xfrm>
            <a:prstGeom prst="straightConnector1">
              <a:avLst/>
            </a:prstGeom>
            <a:noFill/>
            <a:ln cap="flat" cmpd="sng" w="9525">
              <a:solidFill>
                <a:schemeClr val="dk2"/>
              </a:solidFill>
              <a:prstDash val="solid"/>
              <a:round/>
              <a:headEnd len="sm" w="sm" type="none"/>
              <a:tailEnd len="sm" w="sm" type="none"/>
            </a:ln>
          </p:spPr>
        </p:cxnSp>
      </p:grpSp>
      <p:grpSp>
        <p:nvGrpSpPr>
          <p:cNvPr id="164" name="Google Shape;164;p4"/>
          <p:cNvGrpSpPr/>
          <p:nvPr/>
        </p:nvGrpSpPr>
        <p:grpSpPr>
          <a:xfrm>
            <a:off x="-8076" y="6264"/>
            <a:ext cx="1173133" cy="1961133"/>
            <a:chOff x="6529419" y="1729630"/>
            <a:chExt cx="1480463" cy="2926594"/>
          </a:xfrm>
        </p:grpSpPr>
        <p:grpSp>
          <p:nvGrpSpPr>
            <p:cNvPr id="165" name="Google Shape;165;p4"/>
            <p:cNvGrpSpPr/>
            <p:nvPr/>
          </p:nvGrpSpPr>
          <p:grpSpPr>
            <a:xfrm>
              <a:off x="6556801" y="1729630"/>
              <a:ext cx="956596" cy="944294"/>
              <a:chOff x="3800319" y="1244877"/>
              <a:chExt cx="1098904" cy="1084772"/>
            </a:xfrm>
          </p:grpSpPr>
          <p:grpSp>
            <p:nvGrpSpPr>
              <p:cNvPr id="166" name="Google Shape;166;p4"/>
              <p:cNvGrpSpPr/>
              <p:nvPr/>
            </p:nvGrpSpPr>
            <p:grpSpPr>
              <a:xfrm>
                <a:off x="3800319" y="1244877"/>
                <a:ext cx="1098904" cy="1084772"/>
                <a:chOff x="3800319" y="1244877"/>
                <a:chExt cx="1098904" cy="1084772"/>
              </a:xfrm>
            </p:grpSpPr>
            <p:sp>
              <p:nvSpPr>
                <p:cNvPr id="167" name="Google Shape;167;p4"/>
                <p:cNvSpPr/>
                <p:nvPr/>
              </p:nvSpPr>
              <p:spPr>
                <a:xfrm>
                  <a:off x="3800319" y="1244877"/>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4"/>
              <p:cNvSpPr/>
              <p:nvPr/>
            </p:nvSpPr>
            <p:spPr>
              <a:xfrm>
                <a:off x="4162496" y="1599765"/>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4"/>
            <p:cNvGrpSpPr/>
            <p:nvPr/>
          </p:nvGrpSpPr>
          <p:grpSpPr>
            <a:xfrm>
              <a:off x="7053286" y="2227254"/>
              <a:ext cx="956596" cy="944252"/>
              <a:chOff x="4370663" y="1816530"/>
              <a:chExt cx="1098904" cy="1084724"/>
            </a:xfrm>
          </p:grpSpPr>
          <p:grpSp>
            <p:nvGrpSpPr>
              <p:cNvPr id="171" name="Google Shape;171;p4"/>
              <p:cNvGrpSpPr/>
              <p:nvPr/>
            </p:nvGrpSpPr>
            <p:grpSpPr>
              <a:xfrm>
                <a:off x="4370663" y="1816530"/>
                <a:ext cx="1098904" cy="1084724"/>
                <a:chOff x="4370663" y="1816530"/>
                <a:chExt cx="1098904" cy="1084724"/>
              </a:xfrm>
            </p:grpSpPr>
            <p:sp>
              <p:nvSpPr>
                <p:cNvPr id="172" name="Google Shape;172;p4"/>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4"/>
              <p:cNvGrpSpPr/>
              <p:nvPr/>
            </p:nvGrpSpPr>
            <p:grpSpPr>
              <a:xfrm>
                <a:off x="4732628" y="2171596"/>
                <a:ext cx="374986" cy="374572"/>
                <a:chOff x="3303268" y="3817349"/>
                <a:chExt cx="346056" cy="345674"/>
              </a:xfrm>
            </p:grpSpPr>
            <p:sp>
              <p:nvSpPr>
                <p:cNvPr id="175" name="Google Shape;175;p4"/>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9" name="Google Shape;179;p4"/>
            <p:cNvGrpSpPr/>
            <p:nvPr/>
          </p:nvGrpSpPr>
          <p:grpSpPr>
            <a:xfrm>
              <a:off x="6547098" y="2715744"/>
              <a:ext cx="956596" cy="944315"/>
              <a:chOff x="3789173" y="2377690"/>
              <a:chExt cx="1098904" cy="1084796"/>
            </a:xfrm>
          </p:grpSpPr>
          <p:grpSp>
            <p:nvGrpSpPr>
              <p:cNvPr id="180" name="Google Shape;180;p4"/>
              <p:cNvGrpSpPr/>
              <p:nvPr/>
            </p:nvGrpSpPr>
            <p:grpSpPr>
              <a:xfrm>
                <a:off x="3789173" y="2377690"/>
                <a:ext cx="1098904" cy="1084796"/>
                <a:chOff x="3789173" y="2377690"/>
                <a:chExt cx="1098904" cy="1084796"/>
              </a:xfrm>
            </p:grpSpPr>
            <p:sp>
              <p:nvSpPr>
                <p:cNvPr id="181" name="Google Shape;181;p4"/>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4"/>
              <p:cNvGrpSpPr/>
              <p:nvPr/>
            </p:nvGrpSpPr>
            <p:grpSpPr>
              <a:xfrm>
                <a:off x="4151137" y="2732796"/>
                <a:ext cx="374986" cy="374572"/>
                <a:chOff x="3752358" y="3817349"/>
                <a:chExt cx="346056" cy="345674"/>
              </a:xfrm>
            </p:grpSpPr>
            <p:sp>
              <p:nvSpPr>
                <p:cNvPr id="184" name="Google Shape;184;p4"/>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8" name="Google Shape;188;p4"/>
            <p:cNvGrpSpPr/>
            <p:nvPr/>
          </p:nvGrpSpPr>
          <p:grpSpPr>
            <a:xfrm>
              <a:off x="7034853" y="3222917"/>
              <a:ext cx="956596" cy="944252"/>
              <a:chOff x="4349489" y="2960313"/>
              <a:chExt cx="1098904" cy="1084724"/>
            </a:xfrm>
          </p:grpSpPr>
          <p:grpSp>
            <p:nvGrpSpPr>
              <p:cNvPr id="189" name="Google Shape;189;p4"/>
              <p:cNvGrpSpPr/>
              <p:nvPr/>
            </p:nvGrpSpPr>
            <p:grpSpPr>
              <a:xfrm>
                <a:off x="4349489" y="2960313"/>
                <a:ext cx="1098904" cy="1084724"/>
                <a:chOff x="4349489" y="2960313"/>
                <a:chExt cx="1098904" cy="1084724"/>
              </a:xfrm>
            </p:grpSpPr>
            <p:sp>
              <p:nvSpPr>
                <p:cNvPr id="190" name="Google Shape;190;p4"/>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4"/>
              <p:cNvGrpSpPr/>
              <p:nvPr/>
            </p:nvGrpSpPr>
            <p:grpSpPr>
              <a:xfrm>
                <a:off x="4732657" y="3315384"/>
                <a:ext cx="374952" cy="374572"/>
                <a:chOff x="4201447" y="3817349"/>
                <a:chExt cx="346024" cy="345674"/>
              </a:xfrm>
            </p:grpSpPr>
            <p:sp>
              <p:nvSpPr>
                <p:cNvPr id="193" name="Google Shape;193;p4"/>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5" name="Google Shape;195;p4"/>
            <p:cNvGrpSpPr/>
            <p:nvPr/>
          </p:nvGrpSpPr>
          <p:grpSpPr>
            <a:xfrm>
              <a:off x="6529419" y="3711909"/>
              <a:ext cx="956596" cy="944315"/>
              <a:chOff x="3768864" y="3522050"/>
              <a:chExt cx="1098904" cy="1084796"/>
            </a:xfrm>
          </p:grpSpPr>
          <p:grpSp>
            <p:nvGrpSpPr>
              <p:cNvPr id="196" name="Google Shape;196;p4"/>
              <p:cNvGrpSpPr/>
              <p:nvPr/>
            </p:nvGrpSpPr>
            <p:grpSpPr>
              <a:xfrm>
                <a:off x="3768864" y="3522050"/>
                <a:ext cx="1098904" cy="1084796"/>
                <a:chOff x="3768864" y="3522050"/>
                <a:chExt cx="1098904" cy="1084796"/>
              </a:xfrm>
            </p:grpSpPr>
            <p:sp>
              <p:nvSpPr>
                <p:cNvPr id="197" name="Google Shape;197;p4"/>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4"/>
              <p:cNvGrpSpPr/>
              <p:nvPr/>
            </p:nvGrpSpPr>
            <p:grpSpPr>
              <a:xfrm>
                <a:off x="4139616" y="3871555"/>
                <a:ext cx="357419" cy="357005"/>
                <a:chOff x="7482229" y="3351230"/>
                <a:chExt cx="357419" cy="357005"/>
              </a:xfrm>
            </p:grpSpPr>
            <p:sp>
              <p:nvSpPr>
                <p:cNvPr id="200" name="Google Shape;200;p4"/>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b="1" lang="en-US"/>
              <a:t>1. Đối tượng khách hàng chủ yếu</a:t>
            </a:r>
            <a:endParaRPr/>
          </a:p>
        </p:txBody>
      </p:sp>
      <p:grpSp>
        <p:nvGrpSpPr>
          <p:cNvPr id="210" name="Google Shape;210;p5"/>
          <p:cNvGrpSpPr/>
          <p:nvPr/>
        </p:nvGrpSpPr>
        <p:grpSpPr>
          <a:xfrm>
            <a:off x="710275" y="1797510"/>
            <a:ext cx="4522125" cy="729012"/>
            <a:chOff x="710275" y="1563888"/>
            <a:chExt cx="4522125" cy="729012"/>
          </a:xfrm>
        </p:grpSpPr>
        <p:sp>
          <p:nvSpPr>
            <p:cNvPr id="211" name="Google Shape;211;p5"/>
            <p:cNvSpPr txBox="1"/>
            <p:nvPr/>
          </p:nvSpPr>
          <p:spPr>
            <a:xfrm>
              <a:off x="710275" y="1744500"/>
              <a:ext cx="4522125"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434343"/>
                  </a:solidFill>
                  <a:latin typeface="Roboto"/>
                  <a:ea typeface="Roboto"/>
                  <a:cs typeface="Roboto"/>
                  <a:sym typeface="Roboto"/>
                </a:rPr>
                <a:t>Poland có số lượng số đơn đặt hàng nhiều nhất</a:t>
              </a:r>
              <a:endParaRPr/>
            </a:p>
            <a:p>
              <a:pPr indent="0" lvl="0" marL="0" marR="0" rtl="0" algn="l">
                <a:lnSpc>
                  <a:spcPct val="100000"/>
                </a:lnSpc>
                <a:spcBef>
                  <a:spcPts val="0"/>
                </a:spcBef>
                <a:spcAft>
                  <a:spcPts val="0"/>
                </a:spcAft>
                <a:buNone/>
              </a:pPr>
              <a:r>
                <a:rPr b="0" i="0" lang="en-US" sz="1400" u="none" cap="none" strike="noStrike">
                  <a:solidFill>
                    <a:srgbClr val="434343"/>
                  </a:solidFill>
                  <a:latin typeface="Roboto"/>
                  <a:ea typeface="Roboto"/>
                  <a:cs typeface="Roboto"/>
                  <a:sym typeface="Roboto"/>
                </a:rPr>
                <a:t>Sau đó là Czech Republic</a:t>
              </a:r>
              <a:endParaRPr/>
            </a:p>
          </p:txBody>
        </p:sp>
        <p:sp>
          <p:nvSpPr>
            <p:cNvPr id="212" name="Google Shape;212;p5"/>
            <p:cNvSpPr/>
            <p:nvPr/>
          </p:nvSpPr>
          <p:spPr>
            <a:xfrm>
              <a:off x="815175" y="1563888"/>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 name="Google Shape;213;p5"/>
          <p:cNvSpPr txBox="1"/>
          <p:nvPr/>
        </p:nvSpPr>
        <p:spPr>
          <a:xfrm>
            <a:off x="710274" y="3592557"/>
            <a:ext cx="4522125"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434343"/>
                </a:solidFill>
                <a:latin typeface="Roboto"/>
                <a:ea typeface="Roboto"/>
                <a:cs typeface="Roboto"/>
                <a:sym typeface="Roboto"/>
              </a:rPr>
              <a:t>Số lượng đơn đặt hàng ở Poland cao hơn đáng kể so với những nước khác</a:t>
            </a:r>
            <a:endParaRPr b="0" i="0" sz="1400" u="none" cap="none" strike="noStrike">
              <a:solidFill>
                <a:srgbClr val="434343"/>
              </a:solidFill>
              <a:latin typeface="Roboto"/>
              <a:ea typeface="Roboto"/>
              <a:cs typeface="Roboto"/>
              <a:sym typeface="Roboto"/>
            </a:endParaRPr>
          </a:p>
        </p:txBody>
      </p:sp>
      <p:sp>
        <p:nvSpPr>
          <p:cNvPr id="214" name="Google Shape;214;p5"/>
          <p:cNvSpPr/>
          <p:nvPr/>
        </p:nvSpPr>
        <p:spPr>
          <a:xfrm>
            <a:off x="815175" y="3407275"/>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ttps://lh4.googleusercontent.com/SFgQ9U5ZEOY0-GdxfMZXP5gFYZ_SKwPnDwsiWjfQWMN-pGTV5ZbYa65PNdLHn9q4Rp26zuCVWvfue6WkrH67Gk4R3NAnUIUW9oBwZMKOUUjAV3KFr6UHut7Lwi6MUzLErnZOVwX9Ryoec6sIGuqBxQc" id="215" name="Google Shape;215;p5"/>
          <p:cNvPicPr preferRelativeResize="0"/>
          <p:nvPr/>
        </p:nvPicPr>
        <p:blipFill rotWithShape="1">
          <a:blip r:embed="rId3">
            <a:alphaModFix/>
          </a:blip>
          <a:srcRect b="13648" l="3511" r="75344" t="31390"/>
          <a:stretch/>
        </p:blipFill>
        <p:spPr>
          <a:xfrm>
            <a:off x="5893633" y="983812"/>
            <a:ext cx="2698824" cy="3941392"/>
          </a:xfrm>
          <a:prstGeom prst="rect">
            <a:avLst/>
          </a:prstGeom>
          <a:noFill/>
          <a:ln>
            <a:noFill/>
          </a:ln>
        </p:spPr>
      </p:pic>
      <p:grpSp>
        <p:nvGrpSpPr>
          <p:cNvPr id="216" name="Google Shape;216;p5"/>
          <p:cNvGrpSpPr/>
          <p:nvPr/>
        </p:nvGrpSpPr>
        <p:grpSpPr>
          <a:xfrm>
            <a:off x="161294" y="151539"/>
            <a:ext cx="384617" cy="353398"/>
            <a:chOff x="1952836" y="2774422"/>
            <a:chExt cx="372835" cy="342573"/>
          </a:xfrm>
        </p:grpSpPr>
        <p:sp>
          <p:nvSpPr>
            <p:cNvPr id="217" name="Google Shape;217;p5"/>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6"/>
          <p:cNvSpPr txBox="1"/>
          <p:nvPr>
            <p:ph type="title"/>
          </p:nvPr>
        </p:nvSpPr>
        <p:spPr>
          <a:xfrm>
            <a:off x="55322" y="111125"/>
            <a:ext cx="6120405"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sz="1600">
                <a:solidFill>
                  <a:schemeClr val="dk1"/>
                </a:solidFill>
              </a:rPr>
              <a:t>*Những Danh mục sản phẩm được mua nhiều nhất tại 2 quốc gia này</a:t>
            </a:r>
            <a:endParaRPr sz="1600">
              <a:solidFill>
                <a:schemeClr val="dk1"/>
              </a:solidFill>
            </a:endParaRPr>
          </a:p>
        </p:txBody>
      </p:sp>
      <p:sp>
        <p:nvSpPr>
          <p:cNvPr id="225" name="Google Shape;225;p6"/>
          <p:cNvSpPr txBox="1"/>
          <p:nvPr/>
        </p:nvSpPr>
        <p:spPr>
          <a:xfrm>
            <a:off x="5595258" y="1578348"/>
            <a:ext cx="3381828"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Tổng số lượng đơn hàng và danh thu theo giá rất cao</a:t>
            </a:r>
            <a:endParaRPr b="0" i="0" sz="1400" u="none" cap="none" strike="noStrike">
              <a:solidFill>
                <a:srgbClr val="434343"/>
              </a:solidFill>
              <a:latin typeface="Roboto"/>
              <a:ea typeface="Roboto"/>
              <a:cs typeface="Roboto"/>
              <a:sym typeface="Roboto"/>
            </a:endParaRPr>
          </a:p>
        </p:txBody>
      </p:sp>
      <p:sp>
        <p:nvSpPr>
          <p:cNvPr id="226" name="Google Shape;226;p6"/>
          <p:cNvSpPr txBox="1"/>
          <p:nvPr/>
        </p:nvSpPr>
        <p:spPr>
          <a:xfrm>
            <a:off x="5589126" y="2754904"/>
            <a:ext cx="3453273"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Sản phẩm Trousers có doanh thu cao nhất</a:t>
            </a:r>
            <a:endParaRPr b="0" i="0" sz="1400" u="none" cap="none" strike="noStrike">
              <a:solidFill>
                <a:srgbClr val="434343"/>
              </a:solidFill>
              <a:latin typeface="Roboto"/>
              <a:ea typeface="Roboto"/>
              <a:cs typeface="Roboto"/>
              <a:sym typeface="Roboto"/>
            </a:endParaRPr>
          </a:p>
        </p:txBody>
      </p:sp>
      <p:sp>
        <p:nvSpPr>
          <p:cNvPr id="227" name="Google Shape;227;p6"/>
          <p:cNvSpPr txBox="1"/>
          <p:nvPr/>
        </p:nvSpPr>
        <p:spPr>
          <a:xfrm>
            <a:off x="5600986" y="3918801"/>
            <a:ext cx="3441413"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Giảm dần từ Skirts, Sale và thấp nhất là  blouse</a:t>
            </a:r>
            <a:endParaRPr b="0" i="0" sz="1400" u="none" cap="none" strike="noStrike">
              <a:solidFill>
                <a:srgbClr val="434343"/>
              </a:solidFill>
              <a:latin typeface="Roboto"/>
              <a:ea typeface="Roboto"/>
              <a:cs typeface="Roboto"/>
              <a:sym typeface="Roboto"/>
            </a:endParaRPr>
          </a:p>
        </p:txBody>
      </p:sp>
      <p:pic>
        <p:nvPicPr>
          <p:cNvPr descr="https://lh3.googleusercontent.com/qXRvAsjoYrNVp7tqFISku-JJrebfK2DaVRmBTPrSzfCNioj_X9uGRqx6qK9rvaOJvueWmdoJwY_gIjIxpNUj0jiwKEndp-pwfvd_f5C6FsKhltBtyqbGFq0kXZla23A1UiiRgz0yc3CyTFW9AC15jvo" id="228" name="Google Shape;228;p6"/>
          <p:cNvPicPr preferRelativeResize="0"/>
          <p:nvPr/>
        </p:nvPicPr>
        <p:blipFill rotWithShape="1">
          <a:blip r:embed="rId3">
            <a:alphaModFix/>
          </a:blip>
          <a:srcRect b="19048" l="30836" r="26338" t="21508"/>
          <a:stretch/>
        </p:blipFill>
        <p:spPr>
          <a:xfrm>
            <a:off x="457200" y="789721"/>
            <a:ext cx="4934857" cy="3834979"/>
          </a:xfrm>
          <a:prstGeom prst="rect">
            <a:avLst/>
          </a:prstGeom>
          <a:noFill/>
          <a:ln>
            <a:noFill/>
          </a:ln>
        </p:spPr>
      </p:pic>
      <p:sp>
        <p:nvSpPr>
          <p:cNvPr id="229" name="Google Shape;229;p6"/>
          <p:cNvSpPr/>
          <p:nvPr/>
        </p:nvSpPr>
        <p:spPr>
          <a:xfrm>
            <a:off x="7749103" y="152042"/>
            <a:ext cx="1170900" cy="602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500" u="none" cap="none" strike="noStrike">
                <a:solidFill>
                  <a:schemeClr val="lt1"/>
                </a:solidFill>
                <a:latin typeface="Fira Sans Extra Condensed Medium"/>
                <a:ea typeface="Fira Sans Extra Condensed Medium"/>
                <a:cs typeface="Fira Sans Extra Condensed Medium"/>
                <a:sym typeface="Fira Sans Extra Condensed Medium"/>
              </a:rPr>
              <a:t>POLAND</a:t>
            </a:r>
            <a:endParaRPr b="0" i="0" sz="2000" u="none" cap="none" strike="noStrike">
              <a:solidFill>
                <a:schemeClr val="lt1"/>
              </a:solidFill>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500"/>
                                        <p:tgtEl>
                                          <p:spTgt spid="2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txBox="1"/>
          <p:nvPr>
            <p:ph type="title"/>
          </p:nvPr>
        </p:nvSpPr>
        <p:spPr>
          <a:xfrm>
            <a:off x="55322" y="111125"/>
            <a:ext cx="6120405"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sz="1600">
                <a:solidFill>
                  <a:schemeClr val="dk1"/>
                </a:solidFill>
              </a:rPr>
              <a:t>*Những Danh mục sản phẩm được mua nhiều nhất tại 2 quốc gia này</a:t>
            </a:r>
            <a:endParaRPr sz="1600">
              <a:solidFill>
                <a:schemeClr val="dk1"/>
              </a:solidFill>
            </a:endParaRPr>
          </a:p>
        </p:txBody>
      </p:sp>
      <p:sp>
        <p:nvSpPr>
          <p:cNvPr id="235" name="Google Shape;235;p7"/>
          <p:cNvSpPr txBox="1"/>
          <p:nvPr/>
        </p:nvSpPr>
        <p:spPr>
          <a:xfrm>
            <a:off x="5595258" y="1578348"/>
            <a:ext cx="3381828"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Tổng số lượng đơn hàng và danh thu có sự chênh lệch lớn với Poland</a:t>
            </a:r>
            <a:endParaRPr b="0" i="0" sz="1400" u="none" cap="none" strike="noStrike">
              <a:solidFill>
                <a:srgbClr val="434343"/>
              </a:solidFill>
              <a:latin typeface="Roboto"/>
              <a:ea typeface="Roboto"/>
              <a:cs typeface="Roboto"/>
              <a:sym typeface="Roboto"/>
            </a:endParaRPr>
          </a:p>
        </p:txBody>
      </p:sp>
      <p:sp>
        <p:nvSpPr>
          <p:cNvPr id="236" name="Google Shape;236;p7"/>
          <p:cNvSpPr txBox="1"/>
          <p:nvPr/>
        </p:nvSpPr>
        <p:spPr>
          <a:xfrm>
            <a:off x="5589126" y="2754904"/>
            <a:ext cx="3453273"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Danh mục Trousers cũng có doanh thu cao nhất</a:t>
            </a:r>
            <a:endParaRPr b="0" i="0" sz="1400" u="none" cap="none" strike="noStrike">
              <a:solidFill>
                <a:srgbClr val="434343"/>
              </a:solidFill>
              <a:latin typeface="Roboto"/>
              <a:ea typeface="Roboto"/>
              <a:cs typeface="Roboto"/>
              <a:sym typeface="Roboto"/>
            </a:endParaRPr>
          </a:p>
        </p:txBody>
      </p:sp>
      <p:sp>
        <p:nvSpPr>
          <p:cNvPr id="237" name="Google Shape;237;p7"/>
          <p:cNvSpPr txBox="1"/>
          <p:nvPr/>
        </p:nvSpPr>
        <p:spPr>
          <a:xfrm>
            <a:off x="5600987" y="3918801"/>
            <a:ext cx="3376100"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Giảm dần từ blouse,Skirts và thấp nhất là Sale</a:t>
            </a:r>
            <a:endParaRPr b="0" i="0" sz="1400" u="none" cap="none" strike="noStrike">
              <a:solidFill>
                <a:srgbClr val="434343"/>
              </a:solidFill>
              <a:latin typeface="Roboto"/>
              <a:ea typeface="Roboto"/>
              <a:cs typeface="Roboto"/>
              <a:sym typeface="Roboto"/>
            </a:endParaRPr>
          </a:p>
        </p:txBody>
      </p:sp>
      <p:sp>
        <p:nvSpPr>
          <p:cNvPr id="238" name="Google Shape;238;p7"/>
          <p:cNvSpPr/>
          <p:nvPr/>
        </p:nvSpPr>
        <p:spPr>
          <a:xfrm>
            <a:off x="7749103" y="152042"/>
            <a:ext cx="1170900" cy="602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Fira Sans Extra Condensed Medium"/>
                <a:ea typeface="Fira Sans Extra Condensed Medium"/>
                <a:cs typeface="Fira Sans Extra Condensed Medium"/>
                <a:sym typeface="Fira Sans Extra Condensed Medium"/>
              </a:rPr>
              <a:t>Czech Republic</a:t>
            </a:r>
            <a:endParaRPr b="0" i="0" sz="1400" u="none" cap="none" strike="noStrike">
              <a:solidFill>
                <a:schemeClr val="lt1"/>
              </a:solidFill>
              <a:latin typeface="Fira Sans Extra Condensed"/>
              <a:ea typeface="Fira Sans Extra Condensed"/>
              <a:cs typeface="Fira Sans Extra Condensed"/>
              <a:sym typeface="Fira Sans Extra Condensed"/>
            </a:endParaRPr>
          </a:p>
        </p:txBody>
      </p:sp>
      <p:pic>
        <p:nvPicPr>
          <p:cNvPr descr="https://lh3.googleusercontent.com/trhP2aeU9cRkaQaWElMFkHVSdZEC7_oLTqbqEg_8_kcCDstRwUBPZZOlbDYA2cd-OV32kwYbDMYUnnb3EmUyN6rkZNj8clRm1Hi1zXIhilQoq2I_Xt5fPNlYCt0X8mfxymNX_zbZk3mXQ3XQGEoRa1s" id="239" name="Google Shape;239;p7"/>
          <p:cNvPicPr preferRelativeResize="0"/>
          <p:nvPr/>
        </p:nvPicPr>
        <p:blipFill rotWithShape="1">
          <a:blip r:embed="rId3">
            <a:alphaModFix/>
          </a:blip>
          <a:srcRect b="20087" l="30636" r="26705" t="20354"/>
          <a:stretch/>
        </p:blipFill>
        <p:spPr>
          <a:xfrm>
            <a:off x="457200" y="831759"/>
            <a:ext cx="4876800" cy="3834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500"/>
                                        <p:tgtEl>
                                          <p:spTgt spid="2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8"/>
          <p:cNvSpPr txBox="1"/>
          <p:nvPr>
            <p:ph type="title"/>
          </p:nvPr>
        </p:nvSpPr>
        <p:spPr>
          <a:xfrm>
            <a:off x="55322" y="111125"/>
            <a:ext cx="6120405"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sz="1600">
                <a:solidFill>
                  <a:schemeClr val="dk1"/>
                </a:solidFill>
              </a:rPr>
              <a:t>*Những Danh mục sản phẩm được mua nhiều nhất tại 2 quốc gia này</a:t>
            </a:r>
            <a:endParaRPr sz="1600">
              <a:solidFill>
                <a:schemeClr val="dk1"/>
              </a:solidFill>
            </a:endParaRPr>
          </a:p>
        </p:txBody>
      </p:sp>
      <p:sp>
        <p:nvSpPr>
          <p:cNvPr id="245" name="Google Shape;245;p8"/>
          <p:cNvSpPr txBox="1"/>
          <p:nvPr/>
        </p:nvSpPr>
        <p:spPr>
          <a:xfrm>
            <a:off x="508002" y="1370415"/>
            <a:ext cx="3381828"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Ở cả 2 quốc gia </a:t>
            </a:r>
            <a:r>
              <a:rPr b="1" i="1" lang="en-US" sz="1400" u="none" cap="none" strike="noStrike">
                <a:solidFill>
                  <a:schemeClr val="accent1"/>
                </a:solidFill>
                <a:latin typeface="Roboto"/>
                <a:ea typeface="Roboto"/>
                <a:cs typeface="Roboto"/>
                <a:sym typeface="Roboto"/>
              </a:rPr>
              <a:t>Trousers</a:t>
            </a:r>
            <a:r>
              <a:rPr b="0" i="0" lang="en-US" sz="1400" u="none" cap="none" strike="noStrike">
                <a:solidFill>
                  <a:srgbClr val="434343"/>
                </a:solidFill>
                <a:latin typeface="Roboto"/>
                <a:ea typeface="Roboto"/>
                <a:cs typeface="Roboto"/>
                <a:sym typeface="Roboto"/>
              </a:rPr>
              <a:t> là danh mục có doanh thu cao nhất</a:t>
            </a:r>
            <a:endParaRPr b="0" i="0" sz="1400" u="none" cap="none" strike="noStrike">
              <a:solidFill>
                <a:srgbClr val="434343"/>
              </a:solidFill>
              <a:latin typeface="Roboto"/>
              <a:ea typeface="Roboto"/>
              <a:cs typeface="Roboto"/>
              <a:sym typeface="Roboto"/>
            </a:endParaRPr>
          </a:p>
        </p:txBody>
      </p:sp>
      <p:sp>
        <p:nvSpPr>
          <p:cNvPr id="246" name="Google Shape;246;p8"/>
          <p:cNvSpPr txBox="1"/>
          <p:nvPr/>
        </p:nvSpPr>
        <p:spPr>
          <a:xfrm>
            <a:off x="588956" y="3074371"/>
            <a:ext cx="3453273" cy="7059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434343"/>
                </a:solidFill>
                <a:latin typeface="Roboto"/>
                <a:ea typeface="Roboto"/>
                <a:cs typeface="Roboto"/>
                <a:sym typeface="Roboto"/>
              </a:rPr>
              <a:t>Skirt cùng là danh mục có danh thu cao thứ 2 và thứ 3</a:t>
            </a:r>
            <a:endParaRPr b="0" i="0" sz="1400" u="none" cap="none" strike="noStrike">
              <a:solidFill>
                <a:srgbClr val="434343"/>
              </a:solidFill>
              <a:latin typeface="Roboto"/>
              <a:ea typeface="Roboto"/>
              <a:cs typeface="Roboto"/>
              <a:sym typeface="Roboto"/>
            </a:endParaRPr>
          </a:p>
        </p:txBody>
      </p:sp>
      <p:sp>
        <p:nvSpPr>
          <p:cNvPr id="247" name="Google Shape;247;p8"/>
          <p:cNvSpPr/>
          <p:nvPr/>
        </p:nvSpPr>
        <p:spPr>
          <a:xfrm>
            <a:off x="7749103" y="152042"/>
            <a:ext cx="1170900" cy="602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Fira Sans Extra Condensed Medium"/>
                <a:ea typeface="Fira Sans Extra Condensed Medium"/>
                <a:cs typeface="Fira Sans Extra Condensed Medium"/>
                <a:sym typeface="Fira Sans Extra Condensed Medium"/>
              </a:rPr>
              <a:t>Tóm lại</a:t>
            </a:r>
            <a:endParaRPr b="0" i="0" sz="1400" u="none" cap="none" strike="noStrike">
              <a:solidFill>
                <a:schemeClr val="lt1"/>
              </a:solidFill>
              <a:latin typeface="Fira Sans Extra Condensed"/>
              <a:ea typeface="Fira Sans Extra Condensed"/>
              <a:cs typeface="Fira Sans Extra Condensed"/>
              <a:sym typeface="Fira Sans Extra Condensed"/>
            </a:endParaRPr>
          </a:p>
        </p:txBody>
      </p:sp>
      <p:pic>
        <p:nvPicPr>
          <p:cNvPr descr="https://lh3.googleusercontent.com/qXRvAsjoYrNVp7tqFISku-JJrebfK2DaVRmBTPrSzfCNioj_X9uGRqx6qK9rvaOJvueWmdoJwY_gIjIxpNUj0jiwKEndp-pwfvd_f5C6FsKhltBtyqbGFq0kXZla23A1UiiRgz0yc3CyTFW9AC15jvo" id="248" name="Google Shape;248;p8"/>
          <p:cNvPicPr preferRelativeResize="0"/>
          <p:nvPr/>
        </p:nvPicPr>
        <p:blipFill rotWithShape="1">
          <a:blip r:embed="rId3">
            <a:alphaModFix/>
          </a:blip>
          <a:srcRect b="19048" l="30836" r="26338" t="45618"/>
          <a:stretch/>
        </p:blipFill>
        <p:spPr>
          <a:xfrm>
            <a:off x="5246808" y="874981"/>
            <a:ext cx="3673195" cy="1696769"/>
          </a:xfrm>
          <a:prstGeom prst="rect">
            <a:avLst/>
          </a:prstGeom>
          <a:noFill/>
          <a:ln>
            <a:noFill/>
          </a:ln>
        </p:spPr>
      </p:pic>
      <p:pic>
        <p:nvPicPr>
          <p:cNvPr descr="https://lh3.googleusercontent.com/trhP2aeU9cRkaQaWElMFkHVSdZEC7_oLTqbqEg_8_kcCDstRwUBPZZOlbDYA2cd-OV32kwYbDMYUnnb3EmUyN6rkZNj8clRm1Hi1zXIhilQoq2I_Xt5fPNlYCt0X8mfxymNX_zbZk3mXQ3XQGEoRa1s" id="249" name="Google Shape;249;p8"/>
          <p:cNvPicPr preferRelativeResize="0"/>
          <p:nvPr/>
        </p:nvPicPr>
        <p:blipFill rotWithShape="1">
          <a:blip r:embed="rId4">
            <a:alphaModFix/>
          </a:blip>
          <a:srcRect b="20086" l="30636" r="26705" t="43512"/>
          <a:stretch/>
        </p:blipFill>
        <p:spPr>
          <a:xfrm>
            <a:off x="5290022" y="3007735"/>
            <a:ext cx="3629981" cy="1744259"/>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9"/>
          <p:cNvSpPr txBox="1"/>
          <p:nvPr>
            <p:ph type="title"/>
          </p:nvPr>
        </p:nvSpPr>
        <p:spPr>
          <a:xfrm>
            <a:off x="2293220" y="331543"/>
            <a:ext cx="4557561"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solidFill>
                  <a:schemeClr val="dk1"/>
                </a:solidFill>
              </a:rPr>
              <a:t>2. Danh mục bán chạy nhất là gì?</a:t>
            </a:r>
            <a:endParaRPr/>
          </a:p>
        </p:txBody>
      </p:sp>
      <p:pic>
        <p:nvPicPr>
          <p:cNvPr descr="https://lh6.googleusercontent.com/W_RrJGBQh-s96b9R-dGRpssVHP60cojBGjWQajE20-OnXjCOz5YKsFgV4IwNxfXjA2KnfMAapU-t4LDk0HK0aj28MPetGBrdsoUtrfdudStcWa8FpnsPA4TN_RcQ6VlpQ2bCRDH2rwHw-uGUOBha5BI" id="255" name="Google Shape;255;p9"/>
          <p:cNvPicPr preferRelativeResize="0"/>
          <p:nvPr/>
        </p:nvPicPr>
        <p:blipFill rotWithShape="1">
          <a:blip r:embed="rId3">
            <a:alphaModFix/>
          </a:blip>
          <a:srcRect b="15517" l="18644" r="26503" t="38132"/>
          <a:stretch/>
        </p:blipFill>
        <p:spPr>
          <a:xfrm>
            <a:off x="742013" y="1129990"/>
            <a:ext cx="7390185" cy="3524383"/>
          </a:xfrm>
          <a:prstGeom prst="rect">
            <a:avLst/>
          </a:prstGeom>
          <a:noFill/>
          <a:ln>
            <a:noFill/>
          </a:ln>
        </p:spPr>
      </p:pic>
    </p:spTree>
  </p:cSld>
  <p:clrMapOvr>
    <a:masterClrMapping/>
  </p:clrMapOvr>
  <p:transition spd="slow" p14:dur="800">
    <p:circl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coreProperties>
</file>